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</p:sldIdLst>
  <p:sldSz cx="9144000" cy="6858000" type="screen4x3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0724D-CA44-446B-A20F-D78173C69699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CDC8C-2010-448A-BF6F-13A68D37E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548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vcht.center/reestr-teatrov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&#1096;&#1082;&#1086;&#1083;&#1100;&#1085;&#1099;&#1081;&#1090;&#1091;&#1088;&#1080;&#1079;&#1084;.&#1088;&#1092;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" y="2514599"/>
            <a:ext cx="8115300" cy="961835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 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/>
              <a:t>Система воспитания и д</a:t>
            </a:r>
            <a:r>
              <a:rPr lang="ru-RU" sz="3500" b="1" dirty="0" smtClean="0"/>
              <a:t>ополнительного образования детей: итоги и ключевые задачи</a:t>
            </a:r>
            <a:endParaRPr lang="en-US" sz="35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89960" y="266700"/>
            <a:ext cx="5593080" cy="685800"/>
          </a:xfrm>
        </p:spPr>
        <p:txBody>
          <a:bodyPr>
            <a:normAutofit/>
          </a:bodyPr>
          <a:lstStyle/>
          <a:p>
            <a:pPr algn="r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Республиканский августовский общественно-педагогический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форум - 2022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352800" y="5570220"/>
            <a:ext cx="5593080" cy="944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Гернер Наталья Николаевна</a:t>
            </a:r>
          </a:p>
          <a:p>
            <a:pPr algn="r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воспитания и дополнительного образования детей Министерства образования и спорта Республики Карелия 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40180" y="17491"/>
            <a:ext cx="9144000" cy="68627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1082040" y="573404"/>
            <a:ext cx="506730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Федеральный проект «Успех каждого ребенка» </a:t>
            </a:r>
          </a:p>
        </p:txBody>
      </p:sp>
      <p:sp>
        <p:nvSpPr>
          <p:cNvPr id="27" name="Блок-схема: узел 26"/>
          <p:cNvSpPr/>
          <p:nvPr/>
        </p:nvSpPr>
        <p:spPr>
          <a:xfrm>
            <a:off x="507152" y="609600"/>
            <a:ext cx="574888" cy="40005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499532" y="1078230"/>
            <a:ext cx="688848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u="sng" dirty="0" smtClean="0">
                <a:solidFill>
                  <a:schemeClr val="accent1">
                    <a:lumMod val="50000"/>
                  </a:schemeClr>
                </a:solidFill>
              </a:rPr>
              <a:t>Целевая модель развития региональной системы дополнительного образования детей </a:t>
            </a:r>
            <a:endParaRPr lang="ru-RU" sz="1400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5309445" y="3716950"/>
            <a:ext cx="158834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u="sng" dirty="0" smtClean="0">
                <a:solidFill>
                  <a:schemeClr val="accent1">
                    <a:lumMod val="50000"/>
                  </a:schemeClr>
                </a:solidFill>
              </a:rPr>
              <a:t>Новые места ДОД</a:t>
            </a:r>
            <a:endParaRPr lang="ru-RU" sz="1400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889" y="1493520"/>
            <a:ext cx="1638299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Навигатор ДОД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РК (+портал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Госуслуг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29790" y="1497330"/>
            <a:ext cx="1939290" cy="5981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НОК дополнительных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общеобразовательных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программ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25710" y="1497330"/>
            <a:ext cx="2167470" cy="8115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Региональный модельный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центр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и 18 муниципальных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(опорных) центров</a:t>
            </a:r>
          </a:p>
          <a:p>
            <a:pPr algn="ctr"/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ДОД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711525" y="1493520"/>
            <a:ext cx="2167470" cy="8115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Обновление содержания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дополнительных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общеобразовательных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программ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711525" y="2615087"/>
            <a:ext cx="2167470" cy="8115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повышение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профессиональной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компетентности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педагогических работников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225710" y="2434825"/>
            <a:ext cx="2281769" cy="11720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внедрение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разноуровневых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программ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ДОД,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реализация ДОП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в сетевой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форме и дистанционной</a:t>
            </a:r>
          </a:p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форме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129790" y="2303380"/>
            <a:ext cx="2023110" cy="771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Персонифицированное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финансирование ДОД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798718" y="4002099"/>
            <a:ext cx="3251835" cy="9835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2020 году - создано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3 653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ученико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-места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(приоритет – техническая и естественнонаучная направленность)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472201" y="3984661"/>
            <a:ext cx="2572739" cy="9759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2025 год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- 1 953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ученико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-места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(приоритет  - художественная и туристско-краеведческая направленность)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2097403" y="3019655"/>
            <a:ext cx="925831" cy="345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соц.заказ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4217" y="2073243"/>
            <a:ext cx="1595646" cy="13533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Охват ДОД:</a:t>
            </a:r>
          </a:p>
          <a:p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01.08.2022 – 74,3 % (план 63,2 %)</a:t>
            </a:r>
          </a:p>
          <a:p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2022 год – 75 %</a:t>
            </a:r>
          </a:p>
          <a:p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2023 год – 76 %</a:t>
            </a:r>
          </a:p>
          <a:p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2024 год -77 %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14300" y="5021875"/>
            <a:ext cx="2985135" cy="15113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«Эффективность системы выявления, поддержки и развития способностей и талантов у детей и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молодежи» (в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</a:rPr>
              <a:t>т.ч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. компонент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«Доля детей в возрасте от 5 до 18 лет, охваченных дополнительным образованием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algn="ctr"/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(данные ЕАИС ДО = Навигатор ДОД РК)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476" y="127156"/>
            <a:ext cx="1096517" cy="108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244" y="5108546"/>
            <a:ext cx="1831622" cy="906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980" y="5035302"/>
            <a:ext cx="1086200" cy="72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186" y="5115040"/>
            <a:ext cx="1096734" cy="90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" y="3595508"/>
            <a:ext cx="1741586" cy="979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Subtitle 2"/>
          <p:cNvSpPr txBox="1">
            <a:spLocks/>
          </p:cNvSpPr>
          <p:nvPr/>
        </p:nvSpPr>
        <p:spPr>
          <a:xfrm>
            <a:off x="3274905" y="5807866"/>
            <a:ext cx="181525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2,4 % (1678 обучающихся, план на июль 6,13 %), 2022 – 8.09 %)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250180" y="6107430"/>
            <a:ext cx="1647613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4791 обучающийся 6-11 классов (план 2022 – 3058 чел.)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Subtitle 2"/>
          <p:cNvSpPr txBox="1">
            <a:spLocks/>
          </p:cNvSpPr>
          <p:nvPr/>
        </p:nvSpPr>
        <p:spPr>
          <a:xfrm>
            <a:off x="6942526" y="6107430"/>
            <a:ext cx="189074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8640 обучающихся (план 2022 – 21400 чел.)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63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0481" y="-61914"/>
            <a:ext cx="9144000" cy="68627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1082040" y="514349"/>
            <a:ext cx="7503439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Концепция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развития дополнительного образования детей до 2030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года (утверждена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распоряжением Правительства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РФ от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31 марта 2022 г. №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678-р)</a:t>
            </a:r>
          </a:p>
        </p:txBody>
      </p:sp>
      <p:sp>
        <p:nvSpPr>
          <p:cNvPr id="27" name="Блок-схема: узел 26"/>
          <p:cNvSpPr/>
          <p:nvPr/>
        </p:nvSpPr>
        <p:spPr>
          <a:xfrm>
            <a:off x="525780" y="502920"/>
            <a:ext cx="556260" cy="405765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</a:t>
            </a:r>
            <a:endParaRPr lang="ru-RU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525780" y="1201102"/>
            <a:ext cx="625602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Примерный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План работы по реализации Концепции развития дополнительного образования детей до 2030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года (ПРОЕКТ)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56 мероприятий Плана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Целевые показатели реализации Концепции развития дополнительного образования детей до 2030 года в Республике Карелия (ПРОЕКТ)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30 целевых показателей</a:t>
            </a:r>
          </a:p>
          <a:p>
            <a:pPr algn="just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94360" y="3912331"/>
            <a:ext cx="634745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25780" y="1896841"/>
            <a:ext cx="634745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525780" y="2633662"/>
            <a:ext cx="203453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525780" y="3369468"/>
            <a:ext cx="473964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300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. Совершенствование нормативно-правового регулирования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и методического сопровождения системы дополнительного образования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  <a:p>
            <a:pPr algn="just">
              <a:lnSpc>
                <a:spcPct val="100000"/>
              </a:lnSpc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II. Повышение доступности и качества дополнительного образования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  <a:p>
            <a:pPr algn="just">
              <a:lnSpc>
                <a:spcPct val="100000"/>
              </a:lnSpc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III. Развитие материально-технического обеспечения и инфраструктуры дополнительного образования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  <a:p>
            <a:pPr algn="just">
              <a:lnSpc>
                <a:spcPct val="100000"/>
              </a:lnSpc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IV. Развитие кадрового потенциала - системы дополнительного образования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  <a:p>
            <a:pPr algn="just">
              <a:lnSpc>
                <a:spcPct val="100000"/>
              </a:lnSpc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V. Управление реализацией Концепции развития дополнительного образования детей до 2030 года</a:t>
            </a: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5724168" y="3395599"/>
            <a:ext cx="2922271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Министерство образования и спорта Республики Карелия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Министерство культуры Республики Карелия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органы местного самоуправления </a:t>
            </a:r>
          </a:p>
        </p:txBody>
      </p:sp>
    </p:spTree>
    <p:extLst>
      <p:ext uri="{BB962C8B-B14F-4D97-AF65-F5344CB8AC3E}">
        <p14:creationId xmlns:p14="http://schemas.microsoft.com/office/powerpoint/2010/main" val="345129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-15240" y="-57149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815340" y="609600"/>
            <a:ext cx="4827270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Примерная рабочая программа воспитания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% ДОУ</a:t>
            </a:r>
          </a:p>
          <a:p>
            <a:pPr algn="l"/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100 % школ</a:t>
            </a:r>
          </a:p>
          <a:p>
            <a:pPr algn="l"/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100 % СПО</a:t>
            </a:r>
          </a:p>
        </p:txBody>
      </p:sp>
      <p:sp>
        <p:nvSpPr>
          <p:cNvPr id="19" name="Блок-схема: узел 18"/>
          <p:cNvSpPr/>
          <p:nvPr/>
        </p:nvSpPr>
        <p:spPr>
          <a:xfrm>
            <a:off x="525780" y="678180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4251960" y="937260"/>
            <a:ext cx="2575560" cy="1013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изменения одобрены решением федерального учебно-методического объединения по общему образованию (протокол от 23 июня 2022 г. № 3/22)</a:t>
            </a:r>
          </a:p>
          <a:p>
            <a:pPr algn="l"/>
            <a:endParaRPr lang="ru-RU" sz="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2106930" y="2415540"/>
            <a:ext cx="639699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</a:rPr>
              <a:t>институтвоспитания.рф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programmy-vospitaniya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/primernaya-rabochaya-programma-vospitaniya-dlya-obshcheobrazovatelnykh-organizatsiy/</a:t>
            </a:r>
            <a:endParaRPr lang="ru-RU" sz="1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6804660" y="952500"/>
            <a:ext cx="2240280" cy="777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к 2022/23 учебному году обновить рабочие программы воспитания общеобразовательных организаций с учетом изменений</a:t>
            </a: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2451735" y="5246289"/>
            <a:ext cx="617601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</a:rPr>
              <a:t>институтвоспитания.рф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upload/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iblock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caa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/sjie67ibqjkabbbfw7aux221pp41algw/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Исследование%20Института%20воспитания.%20Ценностные%20ориентации%202022.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pdf</a:t>
            </a:r>
            <a:endParaRPr lang="ru-RU" sz="1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35636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2125980" y="3192780"/>
            <a:ext cx="643890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с учетом результатов исследования ценностных ориентиров молодежи (более 200 тыс. человек: дети 14-18 лет, молодёжь 19-35 лет, родители детей, педагоги школ и колледжей)</a:t>
            </a:r>
          </a:p>
        </p:txBody>
      </p:sp>
      <p:sp>
        <p:nvSpPr>
          <p:cNvPr id="33" name="Выгнутая вправо стрелка 32"/>
          <p:cNvSpPr/>
          <p:nvPr/>
        </p:nvSpPr>
        <p:spPr>
          <a:xfrm rot="10800000">
            <a:off x="1783080" y="2708910"/>
            <a:ext cx="323850" cy="651510"/>
          </a:xfrm>
          <a:prstGeom prst="curved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666750" y="4126230"/>
            <a:ext cx="799338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Тематики вопросов: общение и взаимоотношения, отношение к Родине, отношение к собственному «Я», познавательные интересы, в том числе интерес к труду и профессии, отношение к окружающему миру, природе</a:t>
            </a:r>
          </a:p>
        </p:txBody>
      </p:sp>
      <p:pic>
        <p:nvPicPr>
          <p:cNvPr id="1027" name="Picture 3" descr="C:\Users\Администратор\Desktop\2022\Августовская конференция\доклады\Гернер\primi_uchastie_v_konkurse_sczenariev_korotkometrazhnyix_multfilmov_dlya_detej_myi_iz_detstva-h5yvjb-2020-11-30_500x290_3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2" y="5234860"/>
            <a:ext cx="2093675" cy="102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96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19050" y="43086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1019175" y="735330"/>
            <a:ext cx="5130165" cy="34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Внеурочная деятельность/дополнительное образование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596265" y="651510"/>
            <a:ext cx="281940" cy="32004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3216297" y="3897631"/>
            <a:ext cx="2887980" cy="17945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локальный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акт школы о порядке зачета результатов освоения обучающимися учебных предметов, курсов, дополнительных образовательных программ в других организациях, осуществляющих образовательную деятельность</a:t>
            </a:r>
          </a:p>
        </p:txBody>
      </p:sp>
      <p:sp>
        <p:nvSpPr>
          <p:cNvPr id="5" name="Овал 4"/>
          <p:cNvSpPr/>
          <p:nvPr/>
        </p:nvSpPr>
        <p:spPr>
          <a:xfrm>
            <a:off x="3288030" y="1226820"/>
            <a:ext cx="2514600" cy="237744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План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внеурочной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деятельности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внеурочной деятельности (результаты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содержание,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тематическое планирование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217420" y="1828800"/>
            <a:ext cx="1249680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37" idx="3"/>
            <a:endCxn id="5" idx="3"/>
          </p:cNvCxnSpPr>
          <p:nvPr/>
        </p:nvCxnSpPr>
        <p:spPr>
          <a:xfrm flipV="1">
            <a:off x="2251709" y="3256092"/>
            <a:ext cx="1404576" cy="2050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41" idx="1"/>
            <a:endCxn id="5" idx="5"/>
          </p:cNvCxnSpPr>
          <p:nvPr/>
        </p:nvCxnSpPr>
        <p:spPr>
          <a:xfrm flipH="1">
            <a:off x="5434375" y="2327910"/>
            <a:ext cx="1508397" cy="92818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89559" y="1504950"/>
            <a:ext cx="1927861" cy="647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1 вариант – внеурочная деятельность (школа)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5269" y="2948940"/>
            <a:ext cx="1996440" cy="655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2 вариант – внеурочная деятельность (школа + ДОД школы)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42772" y="2000250"/>
            <a:ext cx="1996440" cy="655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3 вариант – внеурочная деятельность (школа + иная организация ДОД)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2" name="Subtitle 2"/>
          <p:cNvSpPr txBox="1">
            <a:spLocks/>
          </p:cNvSpPr>
          <p:nvPr/>
        </p:nvSpPr>
        <p:spPr>
          <a:xfrm>
            <a:off x="255269" y="3992881"/>
            <a:ext cx="2446020" cy="14096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- дополнительная общеобразовательная программа школы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в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т.ч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Календарный учебный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график, учебный план,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рабочие программы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3" name="Плюс 72"/>
          <p:cNvSpPr/>
          <p:nvPr/>
        </p:nvSpPr>
        <p:spPr>
          <a:xfrm>
            <a:off x="1019175" y="3688080"/>
            <a:ext cx="337185" cy="274320"/>
          </a:xfrm>
          <a:prstGeom prst="mathPlu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люс 74"/>
          <p:cNvSpPr/>
          <p:nvPr/>
        </p:nvSpPr>
        <p:spPr>
          <a:xfrm>
            <a:off x="7772398" y="2674620"/>
            <a:ext cx="337185" cy="274320"/>
          </a:xfrm>
          <a:prstGeom prst="mathPlu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Subtitle 2"/>
          <p:cNvSpPr txBox="1">
            <a:spLocks/>
          </p:cNvSpPr>
          <p:nvPr/>
        </p:nvSpPr>
        <p:spPr>
          <a:xfrm>
            <a:off x="6688455" y="3017520"/>
            <a:ext cx="2273617" cy="2299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- дополнительная общеобразовательная программа иной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организации, в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т.ч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. календарный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учебный график,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учебный план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рабочие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программы (в сетевой форме)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договор о сетевом взаимодействии</a:t>
            </a:r>
          </a:p>
        </p:txBody>
      </p:sp>
      <p:sp>
        <p:nvSpPr>
          <p:cNvPr id="78" name="Subtitle 2"/>
          <p:cNvSpPr txBox="1">
            <a:spLocks/>
          </p:cNvSpPr>
          <p:nvPr/>
        </p:nvSpPr>
        <p:spPr>
          <a:xfrm>
            <a:off x="289559" y="2156460"/>
            <a:ext cx="1996440" cy="34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FF0000"/>
                </a:solidFill>
              </a:rPr>
              <a:t>НЕ </a:t>
            </a:r>
            <a:r>
              <a:rPr lang="ru-RU" sz="1400" dirty="0" smtClean="0">
                <a:solidFill>
                  <a:srgbClr val="FF0000"/>
                </a:solidFill>
              </a:rPr>
              <a:t>УЧИТЫВАЕТСЯ </a:t>
            </a:r>
            <a:r>
              <a:rPr lang="ru-RU" sz="1400" dirty="0" smtClean="0"/>
              <a:t>В </a:t>
            </a:r>
            <a:r>
              <a:rPr lang="ru-RU" sz="1400" dirty="0"/>
              <a:t>СТАТИСТИКЕ ПО </a:t>
            </a:r>
            <a:r>
              <a:rPr lang="ru-RU" sz="1400" dirty="0" smtClean="0"/>
              <a:t>ДОД !!!</a:t>
            </a:r>
            <a:endParaRPr lang="ru-RU" sz="1400" dirty="0"/>
          </a:p>
        </p:txBody>
      </p:sp>
      <p:sp>
        <p:nvSpPr>
          <p:cNvPr id="79" name="Subtitle 2"/>
          <p:cNvSpPr txBox="1">
            <a:spLocks/>
          </p:cNvSpPr>
          <p:nvPr/>
        </p:nvSpPr>
        <p:spPr>
          <a:xfrm>
            <a:off x="289559" y="5577840"/>
            <a:ext cx="2411730" cy="34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rgbClr val="FF0000"/>
                </a:solidFill>
              </a:rPr>
              <a:t>УЧИТЫВАЕТСЯ </a:t>
            </a:r>
            <a:r>
              <a:rPr lang="ru-RU" sz="1400" dirty="0" smtClean="0"/>
              <a:t>В </a:t>
            </a:r>
            <a:r>
              <a:rPr lang="ru-RU" sz="1400" dirty="0"/>
              <a:t>СТАТИСТИКЕ ПО </a:t>
            </a:r>
            <a:r>
              <a:rPr lang="ru-RU" sz="1400" dirty="0" smtClean="0"/>
              <a:t>ДОД!!! (</a:t>
            </a:r>
            <a:r>
              <a:rPr lang="ru-RU" sz="1400" dirty="0" smtClean="0">
                <a:solidFill>
                  <a:srgbClr val="FF0000"/>
                </a:solidFill>
              </a:rPr>
              <a:t>ШКОЛА</a:t>
            </a:r>
            <a:r>
              <a:rPr lang="ru-RU" sz="1400" dirty="0"/>
              <a:t>: 1-ДОП, Навигатор ДОД </a:t>
            </a:r>
            <a:r>
              <a:rPr lang="ru-RU" sz="1400" dirty="0" smtClean="0"/>
              <a:t>РК)</a:t>
            </a:r>
            <a:endParaRPr lang="ru-RU" sz="1400" dirty="0"/>
          </a:p>
        </p:txBody>
      </p:sp>
      <p:sp>
        <p:nvSpPr>
          <p:cNvPr id="80" name="Subtitle 2"/>
          <p:cNvSpPr txBox="1">
            <a:spLocks/>
          </p:cNvSpPr>
          <p:nvPr/>
        </p:nvSpPr>
        <p:spPr>
          <a:xfrm>
            <a:off x="6628444" y="5417820"/>
            <a:ext cx="2287907" cy="34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rgbClr val="FF0000"/>
                </a:solidFill>
              </a:rPr>
              <a:t>УЧИТЫВАЕТСЯ </a:t>
            </a:r>
            <a:r>
              <a:rPr lang="ru-RU" sz="1400" dirty="0" smtClean="0"/>
              <a:t>В </a:t>
            </a:r>
            <a:r>
              <a:rPr lang="ru-RU" sz="1400" dirty="0"/>
              <a:t>СТАТИСТИКЕ ПО </a:t>
            </a:r>
            <a:r>
              <a:rPr lang="ru-RU" sz="1400" dirty="0" smtClean="0"/>
              <a:t>ДОД!!! (</a:t>
            </a:r>
            <a:r>
              <a:rPr lang="ru-RU" sz="1400" dirty="0">
                <a:solidFill>
                  <a:srgbClr val="FF0000"/>
                </a:solidFill>
              </a:rPr>
              <a:t>ИНАЯ </a:t>
            </a:r>
            <a:r>
              <a:rPr lang="ru-RU" sz="1400" dirty="0" smtClean="0">
                <a:solidFill>
                  <a:srgbClr val="FF0000"/>
                </a:solidFill>
              </a:rPr>
              <a:t>ОРГАНИЗАЦИЯ</a:t>
            </a:r>
            <a:r>
              <a:rPr lang="ru-RU" sz="1400" dirty="0" smtClean="0"/>
              <a:t>: 1-ДОП</a:t>
            </a:r>
            <a:r>
              <a:rPr lang="ru-RU" sz="1400" dirty="0"/>
              <a:t>, 1-ДО (</a:t>
            </a:r>
            <a:r>
              <a:rPr lang="ru-RU" sz="1400" dirty="0" err="1"/>
              <a:t>юр.лицо</a:t>
            </a:r>
            <a:r>
              <a:rPr lang="ru-RU" sz="1400" dirty="0"/>
              <a:t> - ДОД), </a:t>
            </a:r>
            <a:r>
              <a:rPr lang="ru-RU" sz="1400" dirty="0" smtClean="0"/>
              <a:t>Навигатор ДОД </a:t>
            </a:r>
            <a:r>
              <a:rPr lang="ru-RU" sz="1400" dirty="0"/>
              <a:t>РК)</a:t>
            </a:r>
          </a:p>
        </p:txBody>
      </p:sp>
      <p:cxnSp>
        <p:nvCxnSpPr>
          <p:cNvPr id="82" name="Прямая со стрелкой 81"/>
          <p:cNvCxnSpPr>
            <a:stCxn id="34" idx="0"/>
          </p:cNvCxnSpPr>
          <p:nvPr/>
        </p:nvCxnSpPr>
        <p:spPr>
          <a:xfrm flipV="1">
            <a:off x="4660287" y="2499361"/>
            <a:ext cx="2282485" cy="139827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>
            <a:stCxn id="34" idx="0"/>
          </p:cNvCxnSpPr>
          <p:nvPr/>
        </p:nvCxnSpPr>
        <p:spPr>
          <a:xfrm flipH="1" flipV="1">
            <a:off x="2217421" y="3472087"/>
            <a:ext cx="2442866" cy="42554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8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-762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815340" y="609600"/>
            <a:ext cx="625602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Введение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должности «Советник директора по воспитанию и взаимодействию с детскими общественными объединениями» 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525780" y="678180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1752600" y="136398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поручение Президента Российской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Федерации от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26 июня 2022 г. № Пр-1117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1699260" y="1744980"/>
            <a:ext cx="70180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Российской Федерации от 21 февраля 2022 № 225 (номенклатура должностей педагогических работников организаций, осуществляющих образовательную деятельность, должностей руководителей образовательных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организаций)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228600" y="3421380"/>
            <a:ext cx="649224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Направления деятельности С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оветника: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развитие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воспитательной среды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школы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участие в деятельности методических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объединений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выстраивание взаимодействия с родительским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сообществом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формирование и развитие детского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актива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участие в планировании воспитательной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работы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выстраивание взаимодействия с организациями дополнительного образования, культуры, спорта, молодежной политики и иными организациями (учреждениями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1699260" y="2701290"/>
            <a:ext cx="70180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Приказ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автономной некоммерческой организации «Национальное агентство развития квалификаций» от 15 сентября 2021 года № 87/21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(квалификационные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требования 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должности)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210300" y="3284220"/>
            <a:ext cx="2727960" cy="256032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133 специалиста успешно прошли все этапы отбора и уже с сентября 2022 года приступят к работе в должности </a:t>
            </a:r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191 специалист включен </a:t>
            </a:r>
            <a:r>
              <a:rPr lang="ru-RU" sz="1400" b="1" dirty="0"/>
              <a:t>в кадровый </a:t>
            </a:r>
            <a:r>
              <a:rPr lang="ru-RU" sz="1400" b="1" dirty="0" smtClean="0"/>
              <a:t>резерв</a:t>
            </a:r>
          </a:p>
        </p:txBody>
      </p:sp>
      <p:pic>
        <p:nvPicPr>
          <p:cNvPr id="2051" name="Picture 3" descr="C:\Users\Администратор\Desktop\2022\Августовская конференция\доклады\Гернер\навигатор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521" y="401954"/>
            <a:ext cx="1729740" cy="97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8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-762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815340" y="609600"/>
            <a:ext cx="757428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Создание центров детских инициатив в школах (курирует Советник по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воспитанию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и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взаимодействию с детскими общественными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объединениями)</a:t>
            </a:r>
          </a:p>
        </p:txBody>
      </p:sp>
      <p:sp>
        <p:nvSpPr>
          <p:cNvPr id="19" name="Блок-схема: узел 18"/>
          <p:cNvSpPr/>
          <p:nvPr/>
        </p:nvSpPr>
        <p:spPr>
          <a:xfrm>
            <a:off x="525780" y="678180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666750" y="1322070"/>
            <a:ext cx="662559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пространство ученического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самоуправления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место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сбора команд (обществ, кружков) по направлениям интересов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место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встреч с детскими общественными объединениями (движениями), родительским, педагогическим, профессиональным сообществом для проведения совместных мероприятий, проектной деятельности,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игр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рабочее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место советника по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воспитанию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место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для проведения мероприятий внеурочной деятельности, дополнительного образования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центральное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место детского объединения, штаба ребят, место встреч, сборов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Администратор\Desktop\2022\Августовская конференция\доклады\Гернер\57606f1d_989c_477f_bd14_47610392fbec_800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310" y="4299585"/>
            <a:ext cx="2621280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нистратор\Desktop\2022\Августовская конференция\доклады\Гернер\ученическое самоуправлен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29958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3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627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815340" y="609600"/>
            <a:ext cx="267462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Создание школьных театров</a:t>
            </a:r>
          </a:p>
        </p:txBody>
      </p:sp>
      <p:sp>
        <p:nvSpPr>
          <p:cNvPr id="19" name="Блок-схема: узел 18"/>
          <p:cNvSpPr/>
          <p:nvPr/>
        </p:nvSpPr>
        <p:spPr>
          <a:xfrm>
            <a:off x="525780" y="678180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67677" y="1203960"/>
            <a:ext cx="662559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План работы ("дорожная карта")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 созданию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 развитию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школьных театров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 субъектах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Российской Федерации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2021-2024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годы (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Минпросвещения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РФ,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Минкультуры РФ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Театральный институт им.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Б. Щукина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РДШ)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525780" y="1988820"/>
            <a:ext cx="662559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План работы («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дорожная карта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») по созданию 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развитию школьных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театров 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Республике Карелия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2021-2024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годы (утв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. 17.03.2022)</a:t>
            </a: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158787" y="3195635"/>
            <a:ext cx="386524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2024 год - 100 % школ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имеют школьный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театр</a:t>
            </a: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58165" y="3981450"/>
            <a:ext cx="791908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Всероссийский перечень (реестр) школьных театров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http://vcht.center/reestr-teatrov/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Методические материалы -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http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://vcht.center/metodcenter/shkolnye-teatry/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573405" y="2536506"/>
            <a:ext cx="386524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 рамках внеурочной деятельности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дополнительная общеобразовательная программа школы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сетевая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форма реализации дополнительных общеобразовательных программ</a:t>
            </a:r>
          </a:p>
        </p:txBody>
      </p:sp>
      <p:pic>
        <p:nvPicPr>
          <p:cNvPr id="4101" name="Picture 5" descr="C:\Users\Администратор\Desktop\2022\Августовская конференция\доклады\Гернер\теат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24" y="513135"/>
            <a:ext cx="1680312" cy="119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Subtitle 2"/>
          <p:cNvSpPr txBox="1">
            <a:spLocks/>
          </p:cNvSpPr>
          <p:nvPr/>
        </p:nvSpPr>
        <p:spPr>
          <a:xfrm>
            <a:off x="5090209" y="2480304"/>
            <a:ext cx="386524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2021 год - 42 школьных театра (21,4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%)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2022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год –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58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школьных театра (29,7 %)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952500" y="4808220"/>
            <a:ext cx="267462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Создание школьных музеев</a:t>
            </a:r>
          </a:p>
        </p:txBody>
      </p:sp>
      <p:sp>
        <p:nvSpPr>
          <p:cNvPr id="22" name="Блок-схема: узел 21"/>
          <p:cNvSpPr/>
          <p:nvPr/>
        </p:nvSpPr>
        <p:spPr>
          <a:xfrm>
            <a:off x="525780" y="4909185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558165" y="5414010"/>
            <a:ext cx="8181023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Методическая база, реестр школьных музеев -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https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://fcdtk.ru/navigation-page/cb2452ba2596cabeaf8253a13c12bb8a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4666297" y="4909185"/>
            <a:ext cx="386524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2022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год –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64 школьных музея (реестр), 131 школьный музей (факт)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-99060" y="-9052"/>
            <a:ext cx="9144000" cy="68627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815340" y="609600"/>
            <a:ext cx="377571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Создание школьных спортивных клубов </a:t>
            </a:r>
          </a:p>
        </p:txBody>
      </p:sp>
      <p:sp>
        <p:nvSpPr>
          <p:cNvPr id="19" name="Блок-схема: узел 18"/>
          <p:cNvSpPr/>
          <p:nvPr/>
        </p:nvSpPr>
        <p:spPr>
          <a:xfrm>
            <a:off x="525780" y="678180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67676" y="1203960"/>
            <a:ext cx="7556183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реестре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78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ШСК РК -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40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%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школ, всего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90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ШСК (по данным ОМСУ) 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- 47,1 %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школ, 22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вида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спорта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508635" y="1524000"/>
            <a:ext cx="1647825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2022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год – 60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% 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2023 год – 80 %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2024 год – 100 %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2506980" y="2304096"/>
            <a:ext cx="605028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Реестр ШСК, методические материалы -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https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://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еип-фкис.рф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/реестр-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шск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963930" y="2744151"/>
            <a:ext cx="347472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Развитие детско-юношеского спорта </a:t>
            </a:r>
          </a:p>
        </p:txBody>
      </p:sp>
      <p:sp>
        <p:nvSpPr>
          <p:cNvPr id="27" name="Блок-схема: узел 26"/>
          <p:cNvSpPr/>
          <p:nvPr/>
        </p:nvSpPr>
        <p:spPr>
          <a:xfrm>
            <a:off x="533400" y="2741295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394756" y="3934432"/>
            <a:ext cx="641985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Обеспечение перехода организаций спортивной подготовки на реализацию дополнительных образовательных программ спортивной подготовки, в том числе внесение изменений в уставы организаций и получение лицензий на образовательную деятельность 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353350" y="4808220"/>
            <a:ext cx="8493444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изменения с 1 января 2023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года: Закон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"Об образовании", Закон "О физической культуре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и спорту« МР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(письмо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Минспорта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РФ от 24.01.2022 №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ИСХ-02-5- 09/1134)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353350" y="3212781"/>
            <a:ext cx="631415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Региональная программа развития детско-юношеского спорта в Республике Карелия до 2030 года (утверждена распоряжением Правительства Республики Карелия от 20 мая 2022 года N 367р-П) </a:t>
            </a:r>
          </a:p>
          <a:p>
            <a:pPr algn="just"/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086" y="3007995"/>
            <a:ext cx="1900347" cy="123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ubtitle 2"/>
          <p:cNvSpPr txBox="1">
            <a:spLocks/>
          </p:cNvSpPr>
          <p:nvPr/>
        </p:nvSpPr>
        <p:spPr>
          <a:xfrm>
            <a:off x="344328" y="5383530"/>
            <a:ext cx="8493444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исключены понятия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«программа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спортивной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подготовки» и «организация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осуществляющая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спортивную подготовку», «дополнительные предпрофессиональные программы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 области физической культуры 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спорта»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344328" y="6126480"/>
            <a:ext cx="8493444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введено понятие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«дополнительные образовательные программы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спортивной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подготовки»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9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-30481" y="-15240"/>
            <a:ext cx="9144000" cy="68627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899159" y="674370"/>
            <a:ext cx="6042659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Развитие школьного познавательного туризма, экскурсионной деятельности</a:t>
            </a:r>
          </a:p>
        </p:txBody>
      </p:sp>
      <p:sp>
        <p:nvSpPr>
          <p:cNvPr id="27" name="Блок-схема: узел 26"/>
          <p:cNvSpPr/>
          <p:nvPr/>
        </p:nvSpPr>
        <p:spPr>
          <a:xfrm>
            <a:off x="525780" y="674370"/>
            <a:ext cx="281940" cy="2667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2567584" y="5726430"/>
            <a:ext cx="605028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Федеральный реестр школьных маршрутов -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https://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школьныйтуризм.рф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/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2535199" y="6038850"/>
            <a:ext cx="605028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Перечень культурно-познавательных маршрутов Республики Карелия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https://minedu.gov.karelia.ru/about/11240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525780" y="1201102"/>
            <a:ext cx="625602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Поручение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Президента Российской Федерации по итогам встречи Президента Российской Федерации со школьниками во Всероссийском детском центре «Океан» от 1 сентября 2021 г. №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Пр-1806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20" y="155257"/>
            <a:ext cx="184573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19" y="1352550"/>
            <a:ext cx="184573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20" y="2502423"/>
            <a:ext cx="1845734" cy="11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ubtitle 2"/>
          <p:cNvSpPr txBox="1">
            <a:spLocks/>
          </p:cNvSpPr>
          <p:nvPr/>
        </p:nvSpPr>
        <p:spPr>
          <a:xfrm>
            <a:off x="594360" y="3912331"/>
            <a:ext cx="634745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25780" y="1896841"/>
            <a:ext cx="634745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Включение 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программы мероприятий, реализуемых организациями отдыха детей и их оздоровления, планы внеурочной деятельности, программы академического обмена между общеобразовательными организациями, а также в программы форумов, конгрессов и других мероприятий, организуемых для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525780" y="3159918"/>
            <a:ext cx="634745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Походы: 2021 год –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3960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обучающихся, 2022 год – 4517 обучающихся,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2030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год – 7000 обучающихся    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525780" y="3774632"/>
            <a:ext cx="8325274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Экскурсии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: 2021 год –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6434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обучающихся, 2022 год – 7825 обучающихся, 2030 год – 11241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обучающийся   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525780" y="4963891"/>
            <a:ext cx="818388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2023 год - региональная программа развития региональных и муниципальных центров детско-юношеского туризма</a:t>
            </a: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507152" y="4197003"/>
            <a:ext cx="834390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Программы ДОД туристско-краеведческой направленности: 1-ДО – 1099 обучающихся, 1-ДОП – 4438 обучающихся, Навигатор ДОД РК – 1551 обучающихся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64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19050" y="0"/>
            <a:ext cx="9144000" cy="68627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>
            <a:off x="114300" y="140970"/>
            <a:ext cx="6484620" cy="937260"/>
          </a:xfrm>
          <a:prstGeom prst="halfFram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0800000">
            <a:off x="2560320" y="5981700"/>
            <a:ext cx="6484620" cy="819150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58240" y="5749290"/>
            <a:ext cx="6865620" cy="586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2040" y="6145530"/>
            <a:ext cx="671322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1082040" y="573404"/>
            <a:ext cx="7399020" cy="468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Выявление, поддержке и развитие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способностей и талантов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у детей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и молодежи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Блок-схема: узел 26"/>
          <p:cNvSpPr/>
          <p:nvPr/>
        </p:nvSpPr>
        <p:spPr>
          <a:xfrm>
            <a:off x="507152" y="605789"/>
            <a:ext cx="556260" cy="403861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4107180" y="5772150"/>
            <a:ext cx="477012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приказ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Министерства образования и спорта Республики Карелия от 22 июня 2022 года 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746</a:t>
            </a:r>
          </a:p>
          <a:p>
            <a:pPr algn="l">
              <a:lnSpc>
                <a:spcPct val="100000"/>
              </a:lnSpc>
            </a:pPr>
            <a:r>
              <a:rPr lang="ru-RU" sz="1400">
                <a:solidFill>
                  <a:schemeClr val="accent1">
                    <a:lumMod val="50000"/>
                  </a:schemeClr>
                </a:solidFill>
              </a:rPr>
              <a:t>р</a:t>
            </a:r>
            <a:r>
              <a:rPr lang="ru-RU" sz="1400" smtClean="0">
                <a:solidFill>
                  <a:schemeClr val="accent1">
                    <a:lumMod val="50000"/>
                  </a:schemeClr>
                </a:solidFill>
              </a:rPr>
              <a:t>езультаты мониторинга -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</a:rPr>
              <a:t>https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://minedu.gov.karelia.ru/about/11381/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94360" y="3912331"/>
            <a:ext cx="634745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507151" y="1042034"/>
            <a:ext cx="3421380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Распоряжение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Правительства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РК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от 17 декабря 2021 года № 911 р-П утверждена Концепция выявления, поддержки и развития способностей и талантов у детей и молодежи Республики Карелия на 2021-2025 годы и Комплекс мер по ее реализации</a:t>
            </a: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541438" y="3549842"/>
            <a:ext cx="3421381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Взаимодействие с Образовательным Фондом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«Талант и успех» (Сириус)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101504"/>
              </p:ext>
            </p:extLst>
          </p:nvPr>
        </p:nvGraphicFramePr>
        <p:xfrm>
          <a:off x="4099560" y="955039"/>
          <a:ext cx="4751492" cy="473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Acrobat Document" r:id="rId3" imgW="6924518" imgH="6895801" progId="Acrobat.Document.DC">
                  <p:embed/>
                </p:oleObj>
              </mc:Choice>
              <mc:Fallback>
                <p:oleObj name="Acrobat Document" r:id="rId3" imgW="6924518" imgH="689580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9560" y="955039"/>
                        <a:ext cx="4751492" cy="473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Subtitle 2"/>
          <p:cNvSpPr txBox="1">
            <a:spLocks/>
          </p:cNvSpPr>
          <p:nvPr/>
        </p:nvSpPr>
        <p:spPr>
          <a:xfrm>
            <a:off x="567899" y="2579122"/>
            <a:ext cx="3421381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Всероссийская Большая олимпиада «Искусство-Технологии-Спорт»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(2022 год - 41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команда из 14 муниципальных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образований)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541438" y="4121881"/>
            <a:ext cx="354287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2023 году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- Региональный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центр выявления, поддержки и развития способностей и талантов у детей и молодежи в Республике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Карелия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507151" y="5044440"/>
            <a:ext cx="3542879" cy="419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ценка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эффективности деятельности высших должностных лиц (руководителей высших исполнительных органов государственной власти) субъектов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РФ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деятельности органов исполнительной власти субъектов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РФ (Указ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Президента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РФ от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4 февраля 2021 года №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68)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819</TotalTime>
  <Words>1526</Words>
  <Application>Microsoft Office PowerPoint</Application>
  <PresentationFormat>Экран (4:3)</PresentationFormat>
  <Paragraphs>259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Acrobat Document</vt:lpstr>
      <vt:lpstr>                 Система воспитания и дополнительного образования детей: итоги и ключевые 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Червова Светлана</cp:lastModifiedBy>
  <cp:revision>124</cp:revision>
  <cp:lastPrinted>2022-08-24T08:55:15Z</cp:lastPrinted>
  <dcterms:created xsi:type="dcterms:W3CDTF">2019-02-21T15:01:25Z</dcterms:created>
  <dcterms:modified xsi:type="dcterms:W3CDTF">2022-08-29T06:59:52Z</dcterms:modified>
</cp:coreProperties>
</file>