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1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8" r:id="rId3"/>
    <p:sldId id="324" r:id="rId4"/>
    <p:sldId id="338" r:id="rId5"/>
    <p:sldId id="349" r:id="rId6"/>
    <p:sldId id="340" r:id="rId7"/>
    <p:sldId id="341" r:id="rId8"/>
    <p:sldId id="342" r:id="rId9"/>
    <p:sldId id="344" r:id="rId10"/>
    <p:sldId id="343" r:id="rId11"/>
    <p:sldId id="345" r:id="rId12"/>
    <p:sldId id="278" r:id="rId13"/>
    <p:sldId id="348" r:id="rId14"/>
    <p:sldId id="350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ветлана Червова" initials="СЧ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E562"/>
    <a:srgbClr val="415711"/>
    <a:srgbClr val="547016"/>
    <a:srgbClr val="E35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2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Лист2!$B$2</c:f>
              <c:strCache>
                <c:ptCount val="1"/>
                <c:pt idx="0">
                  <c:v>Класс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Лист2!$A$3:$A$59</c:f>
              <c:strCache>
                <c:ptCount val="56"/>
                <c:pt idx="0">
                  <c:v>-Русский язык</c:v>
                </c:pt>
                <c:pt idx="2">
                  <c:v>-Русский язык</c:v>
                </c:pt>
                <c:pt idx="4">
                  <c:v>-Русский язык</c:v>
                </c:pt>
                <c:pt idx="6">
                  <c:v>-Русский язык</c:v>
                </c:pt>
                <c:pt idx="8">
                  <c:v>-Математика</c:v>
                </c:pt>
                <c:pt idx="10">
                  <c:v>-Математика</c:v>
                </c:pt>
                <c:pt idx="12">
                  <c:v>-Математика</c:v>
                </c:pt>
                <c:pt idx="14">
                  <c:v>-Математика</c:v>
                </c:pt>
                <c:pt idx="16">
                  <c:v>-математика (углубленный уровень)</c:v>
                </c:pt>
                <c:pt idx="18">
                  <c:v>-математика (углубленный уровень)</c:v>
                </c:pt>
                <c:pt idx="20">
                  <c:v>-История</c:v>
                </c:pt>
                <c:pt idx="21">
                  <c:v>-История</c:v>
                </c:pt>
                <c:pt idx="23">
                  <c:v>-История</c:v>
                </c:pt>
                <c:pt idx="25">
                  <c:v>-История</c:v>
                </c:pt>
                <c:pt idx="27">
                  <c:v>-Физика</c:v>
                </c:pt>
                <c:pt idx="29">
                  <c:v>-Физика</c:v>
                </c:pt>
                <c:pt idx="31">
                  <c:v>-География </c:v>
                </c:pt>
                <c:pt idx="33">
                  <c:v>-География </c:v>
                </c:pt>
                <c:pt idx="35">
                  <c:v>-География</c:v>
                </c:pt>
                <c:pt idx="37">
                  <c:v>-Биология </c:v>
                </c:pt>
                <c:pt idx="39">
                  <c:v>-Биология</c:v>
                </c:pt>
                <c:pt idx="41">
                  <c:v>-Биология </c:v>
                </c:pt>
                <c:pt idx="43">
                  <c:v>-Биология</c:v>
                </c:pt>
                <c:pt idx="45">
                  <c:v>-Обществознание</c:v>
                </c:pt>
                <c:pt idx="47">
                  <c:v>-Обществознание</c:v>
                </c:pt>
                <c:pt idx="49">
                  <c:v>-Обществознание</c:v>
                </c:pt>
                <c:pt idx="51">
                  <c:v>-химия</c:v>
                </c:pt>
                <c:pt idx="53">
                  <c:v>-Английский язык </c:v>
                </c:pt>
                <c:pt idx="55">
                  <c:v>-Немецкий язык</c:v>
                </c:pt>
              </c:strCache>
            </c:strRef>
          </c:cat>
          <c:val>
            <c:numRef>
              <c:f>Лист2!$B$3:$B$59</c:f>
              <c:numCache>
                <c:formatCode>General</c:formatCode>
                <c:ptCount val="57"/>
                <c:pt idx="0">
                  <c:v>5</c:v>
                </c:pt>
                <c:pt idx="2">
                  <c:v>6</c:v>
                </c:pt>
                <c:pt idx="4">
                  <c:v>7</c:v>
                </c:pt>
                <c:pt idx="6">
                  <c:v>8</c:v>
                </c:pt>
                <c:pt idx="8">
                  <c:v>5</c:v>
                </c:pt>
                <c:pt idx="10">
                  <c:v>6</c:v>
                </c:pt>
                <c:pt idx="12">
                  <c:v>7</c:v>
                </c:pt>
                <c:pt idx="14">
                  <c:v>8</c:v>
                </c:pt>
                <c:pt idx="16">
                  <c:v>7</c:v>
                </c:pt>
                <c:pt idx="18">
                  <c:v>8</c:v>
                </c:pt>
                <c:pt idx="20">
                  <c:v>5</c:v>
                </c:pt>
                <c:pt idx="21">
                  <c:v>6</c:v>
                </c:pt>
                <c:pt idx="23">
                  <c:v>7</c:v>
                </c:pt>
                <c:pt idx="25">
                  <c:v>8</c:v>
                </c:pt>
                <c:pt idx="27">
                  <c:v>7</c:v>
                </c:pt>
                <c:pt idx="29">
                  <c:v>8</c:v>
                </c:pt>
                <c:pt idx="31">
                  <c:v>6</c:v>
                </c:pt>
                <c:pt idx="33">
                  <c:v>7</c:v>
                </c:pt>
                <c:pt idx="35">
                  <c:v>8</c:v>
                </c:pt>
                <c:pt idx="37">
                  <c:v>5</c:v>
                </c:pt>
                <c:pt idx="39">
                  <c:v>6</c:v>
                </c:pt>
                <c:pt idx="41">
                  <c:v>7</c:v>
                </c:pt>
                <c:pt idx="43">
                  <c:v>8</c:v>
                </c:pt>
                <c:pt idx="45">
                  <c:v>6</c:v>
                </c:pt>
                <c:pt idx="47">
                  <c:v>7</c:v>
                </c:pt>
                <c:pt idx="49">
                  <c:v>8</c:v>
                </c:pt>
                <c:pt idx="51">
                  <c:v>8</c:v>
                </c:pt>
                <c:pt idx="53">
                  <c:v>7</c:v>
                </c:pt>
                <c:pt idx="5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CB-4C55-97F5-A7762B27CD0E}"/>
            </c:ext>
          </c:extLst>
        </c:ser>
        <c:ser>
          <c:idx val="1"/>
          <c:order val="1"/>
          <c:tx>
            <c:strRef>
              <c:f>Лист2!$C$2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1"/>
              <c:layout>
                <c:manualLayout>
                  <c:x val="5.3290700772714384E-3"/>
                  <c:y val="-2.43104269239573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4CB-4C55-97F5-A7762B27CD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Лист2!$A$3:$A$59</c:f>
              <c:strCache>
                <c:ptCount val="56"/>
                <c:pt idx="0">
                  <c:v>-Русский язык</c:v>
                </c:pt>
                <c:pt idx="2">
                  <c:v>-Русский язык</c:v>
                </c:pt>
                <c:pt idx="4">
                  <c:v>-Русский язык</c:v>
                </c:pt>
                <c:pt idx="6">
                  <c:v>-Русский язык</c:v>
                </c:pt>
                <c:pt idx="8">
                  <c:v>-Математика</c:v>
                </c:pt>
                <c:pt idx="10">
                  <c:v>-Математика</c:v>
                </c:pt>
                <c:pt idx="12">
                  <c:v>-Математика</c:v>
                </c:pt>
                <c:pt idx="14">
                  <c:v>-Математика</c:v>
                </c:pt>
                <c:pt idx="16">
                  <c:v>-математика (углубленный уровень)</c:v>
                </c:pt>
                <c:pt idx="18">
                  <c:v>-математика (углубленный уровень)</c:v>
                </c:pt>
                <c:pt idx="20">
                  <c:v>-История</c:v>
                </c:pt>
                <c:pt idx="21">
                  <c:v>-История</c:v>
                </c:pt>
                <c:pt idx="23">
                  <c:v>-История</c:v>
                </c:pt>
                <c:pt idx="25">
                  <c:v>-История</c:v>
                </c:pt>
                <c:pt idx="27">
                  <c:v>-Физика</c:v>
                </c:pt>
                <c:pt idx="29">
                  <c:v>-Физика</c:v>
                </c:pt>
                <c:pt idx="31">
                  <c:v>-География </c:v>
                </c:pt>
                <c:pt idx="33">
                  <c:v>-География </c:v>
                </c:pt>
                <c:pt idx="35">
                  <c:v>-География</c:v>
                </c:pt>
                <c:pt idx="37">
                  <c:v>-Биология </c:v>
                </c:pt>
                <c:pt idx="39">
                  <c:v>-Биология</c:v>
                </c:pt>
                <c:pt idx="41">
                  <c:v>-Биология </c:v>
                </c:pt>
                <c:pt idx="43">
                  <c:v>-Биология</c:v>
                </c:pt>
                <c:pt idx="45">
                  <c:v>-Обществознание</c:v>
                </c:pt>
                <c:pt idx="47">
                  <c:v>-Обществознание</c:v>
                </c:pt>
                <c:pt idx="49">
                  <c:v>-Обществознание</c:v>
                </c:pt>
                <c:pt idx="51">
                  <c:v>-химия</c:v>
                </c:pt>
                <c:pt idx="53">
                  <c:v>-Английский язык </c:v>
                </c:pt>
                <c:pt idx="55">
                  <c:v>-Немецкий язык</c:v>
                </c:pt>
              </c:strCache>
            </c:strRef>
          </c:cat>
          <c:val>
            <c:numRef>
              <c:f>Лист2!$C$3:$C$59</c:f>
              <c:numCache>
                <c:formatCode>General</c:formatCode>
                <c:ptCount val="57"/>
                <c:pt idx="0" formatCode="0.0">
                  <c:v>87.34</c:v>
                </c:pt>
                <c:pt idx="2" formatCode="0.0">
                  <c:v>83.76</c:v>
                </c:pt>
                <c:pt idx="4" formatCode="0.0">
                  <c:v>82.27</c:v>
                </c:pt>
                <c:pt idx="6" formatCode="0.0">
                  <c:v>80.09</c:v>
                </c:pt>
                <c:pt idx="8" formatCode="0.0">
                  <c:v>90.8</c:v>
                </c:pt>
                <c:pt idx="10" formatCode="0.0">
                  <c:v>84.4</c:v>
                </c:pt>
                <c:pt idx="12" formatCode="0.0">
                  <c:v>85.46</c:v>
                </c:pt>
                <c:pt idx="14" formatCode="0.0">
                  <c:v>84.5</c:v>
                </c:pt>
                <c:pt idx="16" formatCode="0.0">
                  <c:v>93.33</c:v>
                </c:pt>
                <c:pt idx="18" formatCode="0.0">
                  <c:v>87.8</c:v>
                </c:pt>
                <c:pt idx="20" formatCode="0.0">
                  <c:v>90.39</c:v>
                </c:pt>
                <c:pt idx="21" formatCode="0.0">
                  <c:v>92.42</c:v>
                </c:pt>
                <c:pt idx="23" formatCode="0.0">
                  <c:v>90.92</c:v>
                </c:pt>
                <c:pt idx="25" formatCode="0.0">
                  <c:v>93.61</c:v>
                </c:pt>
                <c:pt idx="27" formatCode="0.0">
                  <c:v>88.23</c:v>
                </c:pt>
                <c:pt idx="29" formatCode="0.0">
                  <c:v>88.1</c:v>
                </c:pt>
                <c:pt idx="31" formatCode="0.0">
                  <c:v>96.97</c:v>
                </c:pt>
                <c:pt idx="33" formatCode="0.0">
                  <c:v>86.74</c:v>
                </c:pt>
                <c:pt idx="35" formatCode="0.0">
                  <c:v>90.83</c:v>
                </c:pt>
                <c:pt idx="37" formatCode="0.0">
                  <c:v>90.89</c:v>
                </c:pt>
                <c:pt idx="39" formatCode="0.0">
                  <c:v>82.25</c:v>
                </c:pt>
                <c:pt idx="41" formatCode="0.0">
                  <c:v>87</c:v>
                </c:pt>
                <c:pt idx="43" formatCode="0.0">
                  <c:v>93.1</c:v>
                </c:pt>
                <c:pt idx="45" formatCode="0.0">
                  <c:v>93.87</c:v>
                </c:pt>
                <c:pt idx="47" formatCode="0.0">
                  <c:v>86.66</c:v>
                </c:pt>
                <c:pt idx="49" formatCode="0.0">
                  <c:v>91.99</c:v>
                </c:pt>
                <c:pt idx="51" formatCode="0.0">
                  <c:v>92.32</c:v>
                </c:pt>
                <c:pt idx="53" formatCode="0.0">
                  <c:v>77.84</c:v>
                </c:pt>
                <c:pt idx="55" formatCode="0.0">
                  <c:v>92.86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CB-4C55-97F5-A7762B27CD0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9671864"/>
        <c:axId val="259675392"/>
      </c:barChart>
      <c:catAx>
        <c:axId val="259671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9675392"/>
        <c:crosses val="autoZero"/>
        <c:auto val="1"/>
        <c:lblAlgn val="ctr"/>
        <c:lblOffset val="100"/>
        <c:noMultiLvlLbl val="0"/>
      </c:catAx>
      <c:valAx>
        <c:axId val="259675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9671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ПГО</c:v>
                </c:pt>
              </c:strCache>
            </c:strRef>
          </c:tx>
          <c:invertIfNegative val="0"/>
          <c:cat>
            <c:numRef>
              <c:f>Лист1!$A$2:$A$42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</c:numCache>
            </c:numRef>
          </c:cat>
          <c:val>
            <c:numRef>
              <c:f>Лист1!$B$2:$B$42</c:f>
              <c:numCache>
                <c:formatCode>General</c:formatCode>
                <c:ptCount val="39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0.4</c:v>
                </c:pt>
                <c:pt idx="5">
                  <c:v>0.30000000000000032</c:v>
                </c:pt>
                <c:pt idx="6">
                  <c:v>0.30000000000000032</c:v>
                </c:pt>
                <c:pt idx="7">
                  <c:v>0.4</c:v>
                </c:pt>
                <c:pt idx="8">
                  <c:v>0.70000000000000062</c:v>
                </c:pt>
                <c:pt idx="9">
                  <c:v>0.5</c:v>
                </c:pt>
                <c:pt idx="10">
                  <c:v>0.4</c:v>
                </c:pt>
                <c:pt idx="11">
                  <c:v>0.60000000000000064</c:v>
                </c:pt>
                <c:pt idx="12">
                  <c:v>0.5</c:v>
                </c:pt>
                <c:pt idx="13">
                  <c:v>2.4</c:v>
                </c:pt>
                <c:pt idx="14">
                  <c:v>1.8</c:v>
                </c:pt>
                <c:pt idx="15">
                  <c:v>2.4</c:v>
                </c:pt>
                <c:pt idx="16">
                  <c:v>2.1</c:v>
                </c:pt>
                <c:pt idx="17">
                  <c:v>2.4</c:v>
                </c:pt>
                <c:pt idx="18">
                  <c:v>2.1</c:v>
                </c:pt>
                <c:pt idx="19">
                  <c:v>2.5</c:v>
                </c:pt>
                <c:pt idx="20">
                  <c:v>3.2</c:v>
                </c:pt>
                <c:pt idx="21">
                  <c:v>4.0999999999999996</c:v>
                </c:pt>
                <c:pt idx="22">
                  <c:v>3.8</c:v>
                </c:pt>
                <c:pt idx="23">
                  <c:v>5.4</c:v>
                </c:pt>
                <c:pt idx="24">
                  <c:v>4.4000000000000004</c:v>
                </c:pt>
                <c:pt idx="25">
                  <c:v>5.2</c:v>
                </c:pt>
                <c:pt idx="26">
                  <c:v>5.6</c:v>
                </c:pt>
                <c:pt idx="27">
                  <c:v>5.3</c:v>
                </c:pt>
                <c:pt idx="28">
                  <c:v>6.3</c:v>
                </c:pt>
                <c:pt idx="29">
                  <c:v>5.5</c:v>
                </c:pt>
                <c:pt idx="30">
                  <c:v>5.7</c:v>
                </c:pt>
                <c:pt idx="31">
                  <c:v>5.4</c:v>
                </c:pt>
                <c:pt idx="32">
                  <c:v>5</c:v>
                </c:pt>
                <c:pt idx="33">
                  <c:v>4.4000000000000004</c:v>
                </c:pt>
                <c:pt idx="34">
                  <c:v>4.0999999999999996</c:v>
                </c:pt>
                <c:pt idx="35">
                  <c:v>3.5</c:v>
                </c:pt>
                <c:pt idx="36">
                  <c:v>1.8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E0-48F0-AF21-84CDDE8F2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9678920"/>
        <c:axId val="259673432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РК</c:v>
                </c:pt>
              </c:strCache>
            </c:strRef>
          </c:tx>
          <c:cat>
            <c:numRef>
              <c:f>Лист1!$A$2:$A$42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</c:numCache>
            </c:numRef>
          </c:cat>
          <c:val>
            <c:numRef>
              <c:f>Лист1!$C$2:$C$42</c:f>
              <c:numCache>
                <c:formatCode>General</c:formatCode>
                <c:ptCount val="39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0.30000000000000032</c:v>
                </c:pt>
                <c:pt idx="5">
                  <c:v>0.30000000000000032</c:v>
                </c:pt>
                <c:pt idx="6">
                  <c:v>0.30000000000000032</c:v>
                </c:pt>
                <c:pt idx="7">
                  <c:v>0.4</c:v>
                </c:pt>
                <c:pt idx="8">
                  <c:v>0.60000000000000064</c:v>
                </c:pt>
                <c:pt idx="9">
                  <c:v>0.5</c:v>
                </c:pt>
                <c:pt idx="10">
                  <c:v>0.60000000000000064</c:v>
                </c:pt>
                <c:pt idx="11">
                  <c:v>0.60000000000000064</c:v>
                </c:pt>
                <c:pt idx="12">
                  <c:v>0.60000000000000064</c:v>
                </c:pt>
                <c:pt idx="13">
                  <c:v>2.2999999999999998</c:v>
                </c:pt>
                <c:pt idx="14">
                  <c:v>2</c:v>
                </c:pt>
                <c:pt idx="15">
                  <c:v>2.2000000000000002</c:v>
                </c:pt>
                <c:pt idx="16">
                  <c:v>2.2999999999999998</c:v>
                </c:pt>
                <c:pt idx="17">
                  <c:v>2.6</c:v>
                </c:pt>
                <c:pt idx="18">
                  <c:v>2.4</c:v>
                </c:pt>
                <c:pt idx="19">
                  <c:v>2.9</c:v>
                </c:pt>
                <c:pt idx="20">
                  <c:v>3.6</c:v>
                </c:pt>
                <c:pt idx="21">
                  <c:v>3.9</c:v>
                </c:pt>
                <c:pt idx="22">
                  <c:v>4.4000000000000004</c:v>
                </c:pt>
                <c:pt idx="23">
                  <c:v>5.0999999999999996</c:v>
                </c:pt>
                <c:pt idx="24">
                  <c:v>4.5999999999999996</c:v>
                </c:pt>
                <c:pt idx="25">
                  <c:v>5.0999999999999996</c:v>
                </c:pt>
                <c:pt idx="26">
                  <c:v>5.4</c:v>
                </c:pt>
                <c:pt idx="27">
                  <c:v>5.6</c:v>
                </c:pt>
                <c:pt idx="28">
                  <c:v>5.8</c:v>
                </c:pt>
                <c:pt idx="29">
                  <c:v>5.2</c:v>
                </c:pt>
                <c:pt idx="30">
                  <c:v>5.4</c:v>
                </c:pt>
                <c:pt idx="31">
                  <c:v>5.4</c:v>
                </c:pt>
                <c:pt idx="32">
                  <c:v>5.4</c:v>
                </c:pt>
                <c:pt idx="33">
                  <c:v>4.3</c:v>
                </c:pt>
                <c:pt idx="34">
                  <c:v>3.9</c:v>
                </c:pt>
                <c:pt idx="35">
                  <c:v>2.7</c:v>
                </c:pt>
                <c:pt idx="36">
                  <c:v>1.6</c:v>
                </c:pt>
                <c:pt idx="3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E0-48F0-AF21-84CDDE8F298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РФ</c:v>
                </c:pt>
              </c:strCache>
            </c:strRef>
          </c:tx>
          <c:cat>
            <c:numRef>
              <c:f>Лист1!$A$2:$A$42</c:f>
              <c:numCache>
                <c:formatCode>General</c:formatCode>
                <c:ptCount val="3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</c:numCache>
            </c:numRef>
          </c:cat>
          <c:val>
            <c:numRef>
              <c:f>Лист1!$D$2:$D$42</c:f>
              <c:numCache>
                <c:formatCode>General</c:formatCode>
                <c:ptCount val="39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0.30000000000000032</c:v>
                </c:pt>
                <c:pt idx="5">
                  <c:v>0.4</c:v>
                </c:pt>
                <c:pt idx="6">
                  <c:v>0.4</c:v>
                </c:pt>
                <c:pt idx="7">
                  <c:v>0.5</c:v>
                </c:pt>
                <c:pt idx="8">
                  <c:v>0.5</c:v>
                </c:pt>
                <c:pt idx="9">
                  <c:v>0.60000000000000064</c:v>
                </c:pt>
                <c:pt idx="10">
                  <c:v>0.60000000000000064</c:v>
                </c:pt>
                <c:pt idx="11">
                  <c:v>0.60000000000000064</c:v>
                </c:pt>
                <c:pt idx="12">
                  <c:v>0.70000000000000062</c:v>
                </c:pt>
                <c:pt idx="13">
                  <c:v>3.2</c:v>
                </c:pt>
                <c:pt idx="14">
                  <c:v>2.7</c:v>
                </c:pt>
                <c:pt idx="15">
                  <c:v>2.5</c:v>
                </c:pt>
                <c:pt idx="16">
                  <c:v>2.6</c:v>
                </c:pt>
                <c:pt idx="17">
                  <c:v>2.6</c:v>
                </c:pt>
                <c:pt idx="18">
                  <c:v>2.8</c:v>
                </c:pt>
                <c:pt idx="19">
                  <c:v>2.2999999999999998</c:v>
                </c:pt>
                <c:pt idx="20">
                  <c:v>3.2</c:v>
                </c:pt>
                <c:pt idx="21">
                  <c:v>3.5</c:v>
                </c:pt>
                <c:pt idx="22">
                  <c:v>4.0999999999999996</c:v>
                </c:pt>
                <c:pt idx="23">
                  <c:v>4.9000000000000004</c:v>
                </c:pt>
                <c:pt idx="24">
                  <c:v>4.9000000000000004</c:v>
                </c:pt>
                <c:pt idx="25">
                  <c:v>4.9000000000000004</c:v>
                </c:pt>
                <c:pt idx="26">
                  <c:v>5.0999999999999996</c:v>
                </c:pt>
                <c:pt idx="27">
                  <c:v>5.3</c:v>
                </c:pt>
                <c:pt idx="28">
                  <c:v>5.3</c:v>
                </c:pt>
                <c:pt idx="29">
                  <c:v>5.4</c:v>
                </c:pt>
                <c:pt idx="30">
                  <c:v>5.3</c:v>
                </c:pt>
                <c:pt idx="31">
                  <c:v>5.2</c:v>
                </c:pt>
                <c:pt idx="32">
                  <c:v>4.7</c:v>
                </c:pt>
                <c:pt idx="33">
                  <c:v>4.3</c:v>
                </c:pt>
                <c:pt idx="34">
                  <c:v>3.6</c:v>
                </c:pt>
                <c:pt idx="35">
                  <c:v>2.7</c:v>
                </c:pt>
                <c:pt idx="36">
                  <c:v>1.9000000000000001</c:v>
                </c:pt>
                <c:pt idx="3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E0-48F0-AF21-84CDDE8F2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678920"/>
        <c:axId val="259673432"/>
      </c:lineChart>
      <c:catAx>
        <c:axId val="259678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9673432"/>
        <c:crosses val="autoZero"/>
        <c:auto val="1"/>
        <c:lblAlgn val="ctr"/>
        <c:lblOffset val="100"/>
        <c:noMultiLvlLbl val="0"/>
      </c:catAx>
      <c:valAx>
        <c:axId val="259673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9678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455830388692557"/>
          <c:y val="0.38957055214724712"/>
          <c:w val="0.11130742049469965"/>
          <c:h val="0.2208588957055214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332435802271482"/>
          <c:y val="4.0089547630075661E-2"/>
          <c:w val="0.7385697360746577"/>
          <c:h val="0.8604993125859350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математика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подтвердили</c:v>
                </c:pt>
                <c:pt idx="2">
                  <c:v>повысили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11.59</c:v>
                </c:pt>
                <c:pt idx="1">
                  <c:v>55.65</c:v>
                </c:pt>
                <c:pt idx="2">
                  <c:v>32.770000000000003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30-4608-9E83-4BBC913213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русский язык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подтвердили</c:v>
                </c:pt>
                <c:pt idx="2">
                  <c:v>повысили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18.16</c:v>
                </c:pt>
                <c:pt idx="1">
                  <c:v>64.410000000000025</c:v>
                </c:pt>
                <c:pt idx="2">
                  <c:v>17.439999999999987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30-4608-9E83-4BBC913213A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ОМ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подтвердили</c:v>
                </c:pt>
                <c:pt idx="2">
                  <c:v>повысили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14.54</c:v>
                </c:pt>
                <c:pt idx="1">
                  <c:v>60.849999999999994</c:v>
                </c:pt>
                <c:pt idx="2">
                  <c:v>24.610000000000031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30-4608-9E83-4BBC913213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259676176"/>
        <c:axId val="259678528"/>
        <c:axId val="353498640"/>
      </c:bar3DChart>
      <c:catAx>
        <c:axId val="259676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9678528"/>
        <c:crosses val="autoZero"/>
        <c:auto val="1"/>
        <c:lblAlgn val="ctr"/>
        <c:lblOffset val="100"/>
        <c:noMultiLvlLbl val="0"/>
      </c:catAx>
      <c:valAx>
        <c:axId val="259678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9676176"/>
        <c:crosses val="autoZero"/>
        <c:crossBetween val="between"/>
      </c:valAx>
      <c:serAx>
        <c:axId val="353498640"/>
        <c:scaling>
          <c:orientation val="minMax"/>
        </c:scaling>
        <c:delete val="0"/>
        <c:axPos val="b"/>
        <c:majorTickMark val="out"/>
        <c:minorTickMark val="none"/>
        <c:tickLblPos val="nextTo"/>
        <c:crossAx val="259678528"/>
        <c:crosses val="autoZero"/>
      </c:ser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ПГО</c:v>
                </c:pt>
              </c:strCache>
            </c:strRef>
          </c:tx>
          <c:invertIfNegative val="0"/>
          <c:cat>
            <c:strRef>
              <c:f>Лист1!$A$2:$A$23</c:f>
              <c:strCache>
                <c:ptCount val="18"/>
                <c:pt idx="0">
                  <c:v>1К1</c:v>
                </c:pt>
                <c:pt idx="1">
                  <c:v>1К2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12</c:v>
                </c:pt>
                <c:pt idx="15">
                  <c:v>13</c:v>
                </c:pt>
                <c:pt idx="16">
                  <c:v>13</c:v>
                </c:pt>
                <c:pt idx="17">
                  <c:v>14</c:v>
                </c:pt>
              </c:strCache>
            </c:strRef>
          </c:cat>
          <c:val>
            <c:numRef>
              <c:f>Лист1!$B$2:$B$23</c:f>
              <c:numCache>
                <c:formatCode>General</c:formatCode>
                <c:ptCount val="20"/>
                <c:pt idx="0">
                  <c:v>57.78</c:v>
                </c:pt>
                <c:pt idx="1">
                  <c:v>87.440000000000026</c:v>
                </c:pt>
                <c:pt idx="2">
                  <c:v>69.42</c:v>
                </c:pt>
                <c:pt idx="3">
                  <c:v>85.79</c:v>
                </c:pt>
                <c:pt idx="4">
                  <c:v>78.13</c:v>
                </c:pt>
                <c:pt idx="5">
                  <c:v>75.900000000000006</c:v>
                </c:pt>
                <c:pt idx="6">
                  <c:v>79.430000000000007</c:v>
                </c:pt>
                <c:pt idx="7">
                  <c:v>55.98</c:v>
                </c:pt>
                <c:pt idx="8">
                  <c:v>64.069999999999993</c:v>
                </c:pt>
                <c:pt idx="9">
                  <c:v>72.39</c:v>
                </c:pt>
                <c:pt idx="10">
                  <c:v>73.92</c:v>
                </c:pt>
                <c:pt idx="11">
                  <c:v>73.27</c:v>
                </c:pt>
                <c:pt idx="12">
                  <c:v>65.649999999999991</c:v>
                </c:pt>
                <c:pt idx="13">
                  <c:v>69.78</c:v>
                </c:pt>
                <c:pt idx="14">
                  <c:v>71.97</c:v>
                </c:pt>
                <c:pt idx="15">
                  <c:v>71.940000000000026</c:v>
                </c:pt>
                <c:pt idx="16">
                  <c:v>46.27</c:v>
                </c:pt>
                <c:pt idx="17">
                  <c:v>39.800000000000004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13-4DBE-AEEC-BA144EEF0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9671472"/>
        <c:axId val="259678136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РК</c:v>
                </c:pt>
              </c:strCache>
            </c:strRef>
          </c:tx>
          <c:cat>
            <c:strRef>
              <c:f>Лист1!$A$2:$A$23</c:f>
              <c:strCache>
                <c:ptCount val="18"/>
                <c:pt idx="0">
                  <c:v>1К1</c:v>
                </c:pt>
                <c:pt idx="1">
                  <c:v>1К2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12</c:v>
                </c:pt>
                <c:pt idx="15">
                  <c:v>13</c:v>
                </c:pt>
                <c:pt idx="16">
                  <c:v>13</c:v>
                </c:pt>
                <c:pt idx="17">
                  <c:v>14</c:v>
                </c:pt>
              </c:strCache>
            </c:strRef>
          </c:cat>
          <c:val>
            <c:numRef>
              <c:f>Лист1!$C$2:$C$23</c:f>
              <c:numCache>
                <c:formatCode>General</c:formatCode>
                <c:ptCount val="20"/>
                <c:pt idx="0">
                  <c:v>58.33</c:v>
                </c:pt>
                <c:pt idx="1">
                  <c:v>86.61999999999999</c:v>
                </c:pt>
                <c:pt idx="2">
                  <c:v>67.400000000000006</c:v>
                </c:pt>
                <c:pt idx="3">
                  <c:v>85.72</c:v>
                </c:pt>
                <c:pt idx="4">
                  <c:v>79.55</c:v>
                </c:pt>
                <c:pt idx="5">
                  <c:v>75.47</c:v>
                </c:pt>
                <c:pt idx="6">
                  <c:v>79.25</c:v>
                </c:pt>
                <c:pt idx="7">
                  <c:v>56.11</c:v>
                </c:pt>
                <c:pt idx="8">
                  <c:v>63.339999999999996</c:v>
                </c:pt>
                <c:pt idx="9">
                  <c:v>70.3</c:v>
                </c:pt>
                <c:pt idx="10">
                  <c:v>72.06</c:v>
                </c:pt>
                <c:pt idx="11">
                  <c:v>70.97</c:v>
                </c:pt>
                <c:pt idx="12">
                  <c:v>65.8</c:v>
                </c:pt>
                <c:pt idx="13">
                  <c:v>69.22</c:v>
                </c:pt>
                <c:pt idx="14">
                  <c:v>72.59</c:v>
                </c:pt>
                <c:pt idx="15">
                  <c:v>69.95</c:v>
                </c:pt>
                <c:pt idx="16">
                  <c:v>44.46</c:v>
                </c:pt>
                <c:pt idx="17">
                  <c:v>37.020000000000003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13-4DBE-AEEC-BA144EEF06A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РФ</c:v>
                </c:pt>
              </c:strCache>
            </c:strRef>
          </c:tx>
          <c:cat>
            <c:strRef>
              <c:f>Лист1!$A$2:$A$23</c:f>
              <c:strCache>
                <c:ptCount val="18"/>
                <c:pt idx="0">
                  <c:v>1К1</c:v>
                </c:pt>
                <c:pt idx="1">
                  <c:v>1К2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12</c:v>
                </c:pt>
                <c:pt idx="15">
                  <c:v>13</c:v>
                </c:pt>
                <c:pt idx="16">
                  <c:v>13</c:v>
                </c:pt>
                <c:pt idx="17">
                  <c:v>14</c:v>
                </c:pt>
              </c:strCache>
            </c:strRef>
          </c:cat>
          <c:val>
            <c:numRef>
              <c:f>Лист1!$D$2:$D$23</c:f>
              <c:numCache>
                <c:formatCode>General</c:formatCode>
                <c:ptCount val="20"/>
                <c:pt idx="0">
                  <c:v>60.89</c:v>
                </c:pt>
                <c:pt idx="1">
                  <c:v>87.4</c:v>
                </c:pt>
                <c:pt idx="2">
                  <c:v>64.900000000000006</c:v>
                </c:pt>
                <c:pt idx="3">
                  <c:v>83.42</c:v>
                </c:pt>
                <c:pt idx="4">
                  <c:v>75.69</c:v>
                </c:pt>
                <c:pt idx="5">
                  <c:v>75.569999999999993</c:v>
                </c:pt>
                <c:pt idx="6">
                  <c:v>79.649999999999991</c:v>
                </c:pt>
                <c:pt idx="7">
                  <c:v>55.98</c:v>
                </c:pt>
                <c:pt idx="8">
                  <c:v>60.46</c:v>
                </c:pt>
                <c:pt idx="9">
                  <c:v>67.77</c:v>
                </c:pt>
                <c:pt idx="10">
                  <c:v>72.13</c:v>
                </c:pt>
                <c:pt idx="11">
                  <c:v>70.790000000000006</c:v>
                </c:pt>
                <c:pt idx="12">
                  <c:v>64.98</c:v>
                </c:pt>
                <c:pt idx="13">
                  <c:v>69.239999999999995</c:v>
                </c:pt>
                <c:pt idx="14">
                  <c:v>68.5</c:v>
                </c:pt>
                <c:pt idx="15">
                  <c:v>68.099999999999994</c:v>
                </c:pt>
                <c:pt idx="16">
                  <c:v>43.260000000000012</c:v>
                </c:pt>
                <c:pt idx="17">
                  <c:v>39.61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13-4DBE-AEEC-BA144EEF0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671472"/>
        <c:axId val="259678136"/>
      </c:lineChart>
      <c:catAx>
        <c:axId val="259671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9678136"/>
        <c:crosses val="autoZero"/>
        <c:auto val="1"/>
        <c:lblAlgn val="ctr"/>
        <c:lblOffset val="100"/>
        <c:noMultiLvlLbl val="0"/>
      </c:catAx>
      <c:valAx>
        <c:axId val="259678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96714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455830388692557"/>
          <c:y val="0.38957055214724712"/>
          <c:w val="0.11130742049469965"/>
          <c:h val="0.2208588957055214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C7D9FC-3670-4941-B865-1AE1B4D8FD3F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C749B7-2621-4645-9C2F-C63CCB7CB9D6}">
      <dgm:prSet phldrT="[Текст]" custT="1"/>
      <dgm:spPr/>
      <dgm:t>
        <a:bodyPr/>
        <a:lstStyle/>
        <a:p>
          <a:r>
            <a:rPr lang="ru-RU" sz="1400" b="1" dirty="0" err="1" smtClean="0">
              <a:solidFill>
                <a:schemeClr val="tx1"/>
              </a:solidFill>
            </a:rPr>
            <a:t>Внутришкольная</a:t>
          </a:r>
          <a:r>
            <a:rPr lang="ru-RU" sz="1400" b="1" dirty="0" smtClean="0">
              <a:solidFill>
                <a:schemeClr val="tx1"/>
              </a:solidFill>
            </a:rPr>
            <a:t> система оценки качества</a:t>
          </a:r>
          <a:endParaRPr lang="ru-RU" sz="1400" b="1" dirty="0">
            <a:solidFill>
              <a:schemeClr val="tx1"/>
            </a:solidFill>
          </a:endParaRPr>
        </a:p>
      </dgm:t>
    </dgm:pt>
    <dgm:pt modelId="{ED19CFCA-29E6-4757-BB03-EEDDED3A62BE}" type="parTrans" cxnId="{73978740-3D7E-4888-913C-1ED3546F5B0F}">
      <dgm:prSet/>
      <dgm:spPr/>
      <dgm:t>
        <a:bodyPr/>
        <a:lstStyle/>
        <a:p>
          <a:endParaRPr lang="ru-RU"/>
        </a:p>
      </dgm:t>
    </dgm:pt>
    <dgm:pt modelId="{B380C202-AECD-48BE-B2BD-CAF87E714E1C}" type="sibTrans" cxnId="{73978740-3D7E-4888-913C-1ED3546F5B0F}">
      <dgm:prSet/>
      <dgm:spPr/>
      <dgm:t>
        <a:bodyPr/>
        <a:lstStyle/>
        <a:p>
          <a:endParaRPr lang="ru-RU"/>
        </a:p>
      </dgm:t>
    </dgm:pt>
    <dgm:pt modelId="{678D5BAF-B235-4E80-8DBD-5B095B1CFC4D}">
      <dgm:prSet phldrT="[Текст]" custT="1"/>
      <dgm:spPr/>
      <dgm:t>
        <a:bodyPr/>
        <a:lstStyle/>
        <a:p>
          <a:r>
            <a:rPr lang="ru-RU" sz="1400" b="1" dirty="0" smtClean="0"/>
            <a:t>Муниципальная система  оценки качества</a:t>
          </a:r>
          <a:endParaRPr lang="ru-RU" sz="1400" b="1" dirty="0"/>
        </a:p>
      </dgm:t>
    </dgm:pt>
    <dgm:pt modelId="{9FF810FC-6288-4F23-8E52-D91B98D4E69F}" type="parTrans" cxnId="{210CA68E-A78D-4C3E-9CB1-99871ECEBAE4}">
      <dgm:prSet/>
      <dgm:spPr/>
      <dgm:t>
        <a:bodyPr/>
        <a:lstStyle/>
        <a:p>
          <a:endParaRPr lang="ru-RU"/>
        </a:p>
      </dgm:t>
    </dgm:pt>
    <dgm:pt modelId="{9BE34133-52E4-4653-9E5E-33B20726870F}" type="sibTrans" cxnId="{210CA68E-A78D-4C3E-9CB1-99871ECEBAE4}">
      <dgm:prSet/>
      <dgm:spPr/>
      <dgm:t>
        <a:bodyPr/>
        <a:lstStyle/>
        <a:p>
          <a:endParaRPr lang="ru-RU"/>
        </a:p>
      </dgm:t>
    </dgm:pt>
    <dgm:pt modelId="{9ACBF4F5-DEC4-433B-8497-DF25ED2DA9D8}">
      <dgm:prSet phldrT="[Текст]" custT="1"/>
      <dgm:spPr/>
      <dgm:t>
        <a:bodyPr/>
        <a:lstStyle/>
        <a:p>
          <a:r>
            <a:rPr lang="ru-RU" sz="1400" b="1" dirty="0" smtClean="0"/>
            <a:t>Региональная система оценки качества </a:t>
          </a:r>
        </a:p>
        <a:p>
          <a:r>
            <a:rPr lang="ru-RU" sz="1400" b="1" dirty="0" smtClean="0"/>
            <a:t>(ГИА –9)</a:t>
          </a:r>
          <a:endParaRPr lang="ru-RU" sz="1400" b="1" dirty="0"/>
        </a:p>
      </dgm:t>
    </dgm:pt>
    <dgm:pt modelId="{6BE27074-067F-4F5C-BEF3-C898130CE71D}" type="parTrans" cxnId="{2520970E-692F-43E1-BF8A-A3E8F03FF05E}">
      <dgm:prSet/>
      <dgm:spPr/>
      <dgm:t>
        <a:bodyPr/>
        <a:lstStyle/>
        <a:p>
          <a:endParaRPr lang="ru-RU"/>
        </a:p>
      </dgm:t>
    </dgm:pt>
    <dgm:pt modelId="{DF3102C4-6349-4290-9F23-3F5E997524F0}" type="sibTrans" cxnId="{2520970E-692F-43E1-BF8A-A3E8F03FF05E}">
      <dgm:prSet/>
      <dgm:spPr/>
      <dgm:t>
        <a:bodyPr/>
        <a:lstStyle/>
        <a:p>
          <a:endParaRPr lang="ru-RU"/>
        </a:p>
      </dgm:t>
    </dgm:pt>
    <dgm:pt modelId="{B8718928-F3CA-42E3-BBF3-252C68579E93}" type="pres">
      <dgm:prSet presAssocID="{77C7D9FC-3670-4941-B865-1AE1B4D8FD3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73A2BC4-AE85-48B6-B801-ECE92AF2E874}" type="pres">
      <dgm:prSet presAssocID="{85C749B7-2621-4645-9C2F-C63CCB7CB9D6}" presName="composite" presStyleCnt="0"/>
      <dgm:spPr/>
    </dgm:pt>
    <dgm:pt modelId="{33E907D8-B876-46AA-BF10-4223CD32391A}" type="pres">
      <dgm:prSet presAssocID="{85C749B7-2621-4645-9C2F-C63CCB7CB9D6}" presName="LShape" presStyleLbl="alignNode1" presStyleIdx="0" presStyleCnt="5"/>
      <dgm:spPr/>
    </dgm:pt>
    <dgm:pt modelId="{FBE8E014-5996-4FB6-AAA8-8568BE5EC93C}" type="pres">
      <dgm:prSet presAssocID="{85C749B7-2621-4645-9C2F-C63CCB7CB9D6}" presName="ParentText" presStyleLbl="revTx" presStyleIdx="0" presStyleCnt="3" custScaleX="115405" custScaleY="869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449E1-EE6F-4D8D-9582-32FA55A7D13A}" type="pres">
      <dgm:prSet presAssocID="{85C749B7-2621-4645-9C2F-C63CCB7CB9D6}" presName="Triangle" presStyleLbl="alignNode1" presStyleIdx="1" presStyleCnt="5"/>
      <dgm:spPr/>
    </dgm:pt>
    <dgm:pt modelId="{3E48C353-069C-4C2A-8E9E-FDA5FFDCC2C7}" type="pres">
      <dgm:prSet presAssocID="{B380C202-AECD-48BE-B2BD-CAF87E714E1C}" presName="sibTrans" presStyleCnt="0"/>
      <dgm:spPr/>
    </dgm:pt>
    <dgm:pt modelId="{49B3D17F-1C31-4024-971A-F46DCE6DEB7C}" type="pres">
      <dgm:prSet presAssocID="{B380C202-AECD-48BE-B2BD-CAF87E714E1C}" presName="space" presStyleCnt="0"/>
      <dgm:spPr/>
    </dgm:pt>
    <dgm:pt modelId="{7BD932A7-06D3-4087-AFA6-081F97950BF5}" type="pres">
      <dgm:prSet presAssocID="{678D5BAF-B235-4E80-8DBD-5B095B1CFC4D}" presName="composite" presStyleCnt="0"/>
      <dgm:spPr/>
    </dgm:pt>
    <dgm:pt modelId="{9746F184-F0C1-4E0E-947E-30CF1D209A65}" type="pres">
      <dgm:prSet presAssocID="{678D5BAF-B235-4E80-8DBD-5B095B1CFC4D}" presName="LShape" presStyleLbl="alignNode1" presStyleIdx="2" presStyleCnt="5" custScaleX="117804" custLinFactNeighborX="-10725" custLinFactNeighborY="-4725"/>
      <dgm:spPr/>
    </dgm:pt>
    <dgm:pt modelId="{64425A9B-ED7A-452C-802B-482C959B73D6}" type="pres">
      <dgm:prSet presAssocID="{678D5BAF-B235-4E80-8DBD-5B095B1CFC4D}" presName="ParentText" presStyleLbl="revTx" presStyleIdx="1" presStyleCnt="3" custScaleX="136387" custScaleY="967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C45E44-8348-4332-A0E9-0F3DFC4DEBD4}" type="pres">
      <dgm:prSet presAssocID="{678D5BAF-B235-4E80-8DBD-5B095B1CFC4D}" presName="Triangle" presStyleLbl="alignNode1" presStyleIdx="3" presStyleCnt="5"/>
      <dgm:spPr/>
    </dgm:pt>
    <dgm:pt modelId="{6A4A5FF7-E1C2-4685-8003-759369E94F69}" type="pres">
      <dgm:prSet presAssocID="{9BE34133-52E4-4653-9E5E-33B20726870F}" presName="sibTrans" presStyleCnt="0"/>
      <dgm:spPr/>
    </dgm:pt>
    <dgm:pt modelId="{B043FE9F-67A8-4BD3-953A-322DF5885C01}" type="pres">
      <dgm:prSet presAssocID="{9BE34133-52E4-4653-9E5E-33B20726870F}" presName="space" presStyleCnt="0"/>
      <dgm:spPr/>
    </dgm:pt>
    <dgm:pt modelId="{72F86508-F90A-4BDC-A6CF-3D2A49AF913E}" type="pres">
      <dgm:prSet presAssocID="{9ACBF4F5-DEC4-433B-8497-DF25ED2DA9D8}" presName="composite" presStyleCnt="0"/>
      <dgm:spPr/>
    </dgm:pt>
    <dgm:pt modelId="{49FE935D-5D23-4554-8EA7-1E99FC0320F6}" type="pres">
      <dgm:prSet presAssocID="{9ACBF4F5-DEC4-433B-8497-DF25ED2DA9D8}" presName="LShape" presStyleLbl="alignNode1" presStyleIdx="4" presStyleCnt="5"/>
      <dgm:spPr/>
      <dgm:t>
        <a:bodyPr/>
        <a:lstStyle/>
        <a:p>
          <a:endParaRPr lang="ru-RU"/>
        </a:p>
      </dgm:t>
    </dgm:pt>
    <dgm:pt modelId="{2BD3C636-A86A-4CED-9C21-0FFC705B58A7}" type="pres">
      <dgm:prSet presAssocID="{9ACBF4F5-DEC4-433B-8497-DF25ED2DA9D8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20970E-692F-43E1-BF8A-A3E8F03FF05E}" srcId="{77C7D9FC-3670-4941-B865-1AE1B4D8FD3F}" destId="{9ACBF4F5-DEC4-433B-8497-DF25ED2DA9D8}" srcOrd="2" destOrd="0" parTransId="{6BE27074-067F-4F5C-BEF3-C898130CE71D}" sibTransId="{DF3102C4-6349-4290-9F23-3F5E997524F0}"/>
    <dgm:cxn modelId="{DC1CAAF2-5D9D-4F0D-8A9B-3E18D5FF23F0}" type="presOf" srcId="{678D5BAF-B235-4E80-8DBD-5B095B1CFC4D}" destId="{64425A9B-ED7A-452C-802B-482C959B73D6}" srcOrd="0" destOrd="0" presId="urn:microsoft.com/office/officeart/2009/3/layout/StepUpProcess"/>
    <dgm:cxn modelId="{0F6A846A-3CA1-4130-92DB-C5BA4C258C09}" type="presOf" srcId="{77C7D9FC-3670-4941-B865-1AE1B4D8FD3F}" destId="{B8718928-F3CA-42E3-BBF3-252C68579E93}" srcOrd="0" destOrd="0" presId="urn:microsoft.com/office/officeart/2009/3/layout/StepUpProcess"/>
    <dgm:cxn modelId="{F23D4AE2-7E9D-447F-BBC8-522C4463FA17}" type="presOf" srcId="{9ACBF4F5-DEC4-433B-8497-DF25ED2DA9D8}" destId="{2BD3C636-A86A-4CED-9C21-0FFC705B58A7}" srcOrd="0" destOrd="0" presId="urn:microsoft.com/office/officeart/2009/3/layout/StepUpProcess"/>
    <dgm:cxn modelId="{FB68A201-3202-4AFB-80AF-FAAA8941FE87}" type="presOf" srcId="{85C749B7-2621-4645-9C2F-C63CCB7CB9D6}" destId="{FBE8E014-5996-4FB6-AAA8-8568BE5EC93C}" srcOrd="0" destOrd="0" presId="urn:microsoft.com/office/officeart/2009/3/layout/StepUpProcess"/>
    <dgm:cxn modelId="{210CA68E-A78D-4C3E-9CB1-99871ECEBAE4}" srcId="{77C7D9FC-3670-4941-B865-1AE1B4D8FD3F}" destId="{678D5BAF-B235-4E80-8DBD-5B095B1CFC4D}" srcOrd="1" destOrd="0" parTransId="{9FF810FC-6288-4F23-8E52-D91B98D4E69F}" sibTransId="{9BE34133-52E4-4653-9E5E-33B20726870F}"/>
    <dgm:cxn modelId="{73978740-3D7E-4888-913C-1ED3546F5B0F}" srcId="{77C7D9FC-3670-4941-B865-1AE1B4D8FD3F}" destId="{85C749B7-2621-4645-9C2F-C63CCB7CB9D6}" srcOrd="0" destOrd="0" parTransId="{ED19CFCA-29E6-4757-BB03-EEDDED3A62BE}" sibTransId="{B380C202-AECD-48BE-B2BD-CAF87E714E1C}"/>
    <dgm:cxn modelId="{A54578E0-DE99-4785-8B36-A0EB9A572315}" type="presParOf" srcId="{B8718928-F3CA-42E3-BBF3-252C68579E93}" destId="{F73A2BC4-AE85-48B6-B801-ECE92AF2E874}" srcOrd="0" destOrd="0" presId="urn:microsoft.com/office/officeart/2009/3/layout/StepUpProcess"/>
    <dgm:cxn modelId="{70FE5FFE-4426-402E-BC00-53066A648398}" type="presParOf" srcId="{F73A2BC4-AE85-48B6-B801-ECE92AF2E874}" destId="{33E907D8-B876-46AA-BF10-4223CD32391A}" srcOrd="0" destOrd="0" presId="urn:microsoft.com/office/officeart/2009/3/layout/StepUpProcess"/>
    <dgm:cxn modelId="{BC04AB10-2383-4304-B212-9DB616776514}" type="presParOf" srcId="{F73A2BC4-AE85-48B6-B801-ECE92AF2E874}" destId="{FBE8E014-5996-4FB6-AAA8-8568BE5EC93C}" srcOrd="1" destOrd="0" presId="urn:microsoft.com/office/officeart/2009/3/layout/StepUpProcess"/>
    <dgm:cxn modelId="{5454FA0A-CD78-4207-B742-BB920DF8AF35}" type="presParOf" srcId="{F73A2BC4-AE85-48B6-B801-ECE92AF2E874}" destId="{824449E1-EE6F-4D8D-9582-32FA55A7D13A}" srcOrd="2" destOrd="0" presId="urn:microsoft.com/office/officeart/2009/3/layout/StepUpProcess"/>
    <dgm:cxn modelId="{36F2F041-53E3-40A1-B5D0-E8C2FB995F95}" type="presParOf" srcId="{B8718928-F3CA-42E3-BBF3-252C68579E93}" destId="{3E48C353-069C-4C2A-8E9E-FDA5FFDCC2C7}" srcOrd="1" destOrd="0" presId="urn:microsoft.com/office/officeart/2009/3/layout/StepUpProcess"/>
    <dgm:cxn modelId="{61F8F5FF-6AB6-4CAD-8F49-F62DD396273A}" type="presParOf" srcId="{3E48C353-069C-4C2A-8E9E-FDA5FFDCC2C7}" destId="{49B3D17F-1C31-4024-971A-F46DCE6DEB7C}" srcOrd="0" destOrd="0" presId="urn:microsoft.com/office/officeart/2009/3/layout/StepUpProcess"/>
    <dgm:cxn modelId="{016BDFAB-92C8-4ACC-9512-D7211BC1F228}" type="presParOf" srcId="{B8718928-F3CA-42E3-BBF3-252C68579E93}" destId="{7BD932A7-06D3-4087-AFA6-081F97950BF5}" srcOrd="2" destOrd="0" presId="urn:microsoft.com/office/officeart/2009/3/layout/StepUpProcess"/>
    <dgm:cxn modelId="{DEBD588D-1785-47B7-A13A-5EE8023EC99F}" type="presParOf" srcId="{7BD932A7-06D3-4087-AFA6-081F97950BF5}" destId="{9746F184-F0C1-4E0E-947E-30CF1D209A65}" srcOrd="0" destOrd="0" presId="urn:microsoft.com/office/officeart/2009/3/layout/StepUpProcess"/>
    <dgm:cxn modelId="{1E7C02CA-F7C2-431F-91DE-55A6932222DE}" type="presParOf" srcId="{7BD932A7-06D3-4087-AFA6-081F97950BF5}" destId="{64425A9B-ED7A-452C-802B-482C959B73D6}" srcOrd="1" destOrd="0" presId="urn:microsoft.com/office/officeart/2009/3/layout/StepUpProcess"/>
    <dgm:cxn modelId="{D1065C54-7178-4BC3-987F-6E38B1E67825}" type="presParOf" srcId="{7BD932A7-06D3-4087-AFA6-081F97950BF5}" destId="{C9C45E44-8348-4332-A0E9-0F3DFC4DEBD4}" srcOrd="2" destOrd="0" presId="urn:microsoft.com/office/officeart/2009/3/layout/StepUpProcess"/>
    <dgm:cxn modelId="{97CC0FCA-3450-460E-B12E-46DC5081E692}" type="presParOf" srcId="{B8718928-F3CA-42E3-BBF3-252C68579E93}" destId="{6A4A5FF7-E1C2-4685-8003-759369E94F69}" srcOrd="3" destOrd="0" presId="urn:microsoft.com/office/officeart/2009/3/layout/StepUpProcess"/>
    <dgm:cxn modelId="{3D1CC964-5063-4C9C-8DC8-93DD974460D5}" type="presParOf" srcId="{6A4A5FF7-E1C2-4685-8003-759369E94F69}" destId="{B043FE9F-67A8-4BD3-953A-322DF5885C01}" srcOrd="0" destOrd="0" presId="urn:microsoft.com/office/officeart/2009/3/layout/StepUpProcess"/>
    <dgm:cxn modelId="{4F5CAA0D-E0A7-417F-B854-F134B8F9DF01}" type="presParOf" srcId="{B8718928-F3CA-42E3-BBF3-252C68579E93}" destId="{72F86508-F90A-4BDC-A6CF-3D2A49AF913E}" srcOrd="4" destOrd="0" presId="urn:microsoft.com/office/officeart/2009/3/layout/StepUpProcess"/>
    <dgm:cxn modelId="{38FAC30D-FF6D-4310-A305-2802E947D167}" type="presParOf" srcId="{72F86508-F90A-4BDC-A6CF-3D2A49AF913E}" destId="{49FE935D-5D23-4554-8EA7-1E99FC0320F6}" srcOrd="0" destOrd="0" presId="urn:microsoft.com/office/officeart/2009/3/layout/StepUpProcess"/>
    <dgm:cxn modelId="{B6D55B92-519F-4607-A4C1-73C6605C9EAE}" type="presParOf" srcId="{72F86508-F90A-4BDC-A6CF-3D2A49AF913E}" destId="{2BD3C636-A86A-4CED-9C21-0FFC705B58A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907D8-B876-46AA-BF10-4223CD32391A}">
      <dsp:nvSpPr>
        <dsp:cNvPr id="0" name=""/>
        <dsp:cNvSpPr/>
      </dsp:nvSpPr>
      <dsp:spPr>
        <a:xfrm rot="5400000">
          <a:off x="329096" y="1621640"/>
          <a:ext cx="985969" cy="164063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8E014-5996-4FB6-AAA8-8568BE5EC93C}">
      <dsp:nvSpPr>
        <dsp:cNvPr id="0" name=""/>
        <dsp:cNvSpPr/>
      </dsp:nvSpPr>
      <dsp:spPr>
        <a:xfrm>
          <a:off x="50426" y="2196311"/>
          <a:ext cx="1709345" cy="1129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>
              <a:solidFill>
                <a:schemeClr val="tx1"/>
              </a:solidFill>
            </a:rPr>
            <a:t>Внутришкольная</a:t>
          </a:r>
          <a:r>
            <a:rPr lang="ru-RU" sz="1400" b="1" kern="1200" dirty="0" smtClean="0">
              <a:solidFill>
                <a:schemeClr val="tx1"/>
              </a:solidFill>
            </a:rPr>
            <a:t> система оценки качества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0426" y="2196311"/>
        <a:ext cx="1709345" cy="1129380"/>
      </dsp:txXfrm>
    </dsp:sp>
    <dsp:sp modelId="{824449E1-EE6F-4D8D-9582-32FA55A7D13A}">
      <dsp:nvSpPr>
        <dsp:cNvPr id="0" name=""/>
        <dsp:cNvSpPr/>
      </dsp:nvSpPr>
      <dsp:spPr>
        <a:xfrm>
          <a:off x="1366218" y="1500855"/>
          <a:ext cx="279466" cy="27946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6F184-F0C1-4E0E-947E-30CF1D209A65}">
      <dsp:nvSpPr>
        <dsp:cNvPr id="0" name=""/>
        <dsp:cNvSpPr/>
      </dsp:nvSpPr>
      <dsp:spPr>
        <a:xfrm rot="5400000">
          <a:off x="2226517" y="1001537"/>
          <a:ext cx="985969" cy="193272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25A9B-ED7A-452C-802B-482C959B73D6}">
      <dsp:nvSpPr>
        <dsp:cNvPr id="0" name=""/>
        <dsp:cNvSpPr/>
      </dsp:nvSpPr>
      <dsp:spPr>
        <a:xfrm>
          <a:off x="1968415" y="1705589"/>
          <a:ext cx="2020124" cy="125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Муниципальная система  оценки качества</a:t>
          </a:r>
          <a:endParaRPr lang="ru-RU" sz="1400" b="1" kern="1200" dirty="0"/>
        </a:p>
      </dsp:txBody>
      <dsp:txXfrm>
        <a:off x="1968415" y="1705589"/>
        <a:ext cx="2020124" cy="1255890"/>
      </dsp:txXfrm>
    </dsp:sp>
    <dsp:sp modelId="{C9C45E44-8348-4332-A0E9-0F3DFC4DEBD4}">
      <dsp:nvSpPr>
        <dsp:cNvPr id="0" name=""/>
        <dsp:cNvSpPr/>
      </dsp:nvSpPr>
      <dsp:spPr>
        <a:xfrm>
          <a:off x="3439597" y="1073388"/>
          <a:ext cx="279466" cy="27946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E935D-5D23-4554-8EA7-1E99FC0320F6}">
      <dsp:nvSpPr>
        <dsp:cNvPr id="0" name=""/>
        <dsp:cNvSpPr/>
      </dsp:nvSpPr>
      <dsp:spPr>
        <a:xfrm rot="5400000">
          <a:off x="4183755" y="745484"/>
          <a:ext cx="985969" cy="1640630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3C636-A86A-4CED-9C21-0FFC705B58A7}">
      <dsp:nvSpPr>
        <dsp:cNvPr id="0" name=""/>
        <dsp:cNvSpPr/>
      </dsp:nvSpPr>
      <dsp:spPr>
        <a:xfrm>
          <a:off x="4019173" y="1235679"/>
          <a:ext cx="1481170" cy="1298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Региональная система оценки качества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(ГИА –9)</a:t>
          </a:r>
          <a:endParaRPr lang="ru-RU" sz="1400" b="1" kern="1200" dirty="0"/>
        </a:p>
      </dsp:txBody>
      <dsp:txXfrm>
        <a:off x="4019173" y="1235679"/>
        <a:ext cx="1481170" cy="1298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53BEC-3845-44F6-A6DF-B84198E7DEB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512A9-672A-472C-A13B-4CDD449FE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89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E3B88-488F-4849-BA73-C221E9C92CD1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C792A-3590-48FA-8D07-FC7871538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6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1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6505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05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1488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97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236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242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71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112" y="1577340"/>
            <a:ext cx="5307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156" y="1577340"/>
            <a:ext cx="5307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8985">
              <a:spcBef>
                <a:spcPts val="19"/>
              </a:spcBef>
            </a:pPr>
            <a:fld id="{81D60167-4931-47E6-BA6A-407CBD079E47}" type="slidenum">
              <a:rPr lang="ru-RU" spc="-6" smtClean="0"/>
              <a:pPr marL="48985">
                <a:spcBef>
                  <a:spcPts val="19"/>
                </a:spcBef>
              </a:pPr>
              <a:t>‹#›</a:t>
            </a:fld>
            <a:endParaRPr lang="ru-RU" spc="-6" dirty="0"/>
          </a:p>
        </p:txBody>
      </p:sp>
    </p:spTree>
    <p:extLst>
      <p:ext uri="{BB962C8B-B14F-4D97-AF65-F5344CB8AC3E}">
        <p14:creationId xmlns:p14="http://schemas.microsoft.com/office/powerpoint/2010/main" val="363811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44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66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50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2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88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0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0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86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6589" y="1612232"/>
            <a:ext cx="10515600" cy="2438604"/>
          </a:xfrm>
        </p:spPr>
        <p:txBody>
          <a:bodyPr/>
          <a:lstStyle/>
          <a:p>
            <a:pPr algn="ctr"/>
            <a:r>
              <a:rPr lang="ru-RU" altLang="ru-RU" sz="2400" b="1" i="1" kern="0" dirty="0" smtClean="0">
                <a:solidFill>
                  <a:prstClr val="black"/>
                </a:solidFill>
                <a:latin typeface="Arial"/>
                <a:ea typeface="+mn-ea"/>
                <a:cs typeface="+mn-cs"/>
              </a:rPr>
              <a:t/>
            </a:r>
            <a:br>
              <a:rPr lang="ru-RU" altLang="ru-RU" sz="2400" b="1" i="1" kern="0" dirty="0" smtClean="0">
                <a:solidFill>
                  <a:prstClr val="black"/>
                </a:solidFill>
                <a:latin typeface="Arial"/>
                <a:ea typeface="+mn-ea"/>
                <a:cs typeface="+mn-cs"/>
              </a:rPr>
            </a:br>
            <a:r>
              <a:rPr lang="ru-RU" altLang="ru-RU" sz="2400" b="1" i="1" kern="0" dirty="0" smtClean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От </a:t>
            </a:r>
            <a:r>
              <a:rPr lang="ru-RU" altLang="ru-RU" sz="2400" b="1" i="1" kern="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анализа </a:t>
            </a:r>
            <a:r>
              <a:rPr lang="ru-RU" altLang="ru-RU" sz="2400" b="1" i="1" kern="0" dirty="0" smtClean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до  </a:t>
            </a:r>
            <a:r>
              <a:rPr lang="ru-RU" altLang="ru-RU" sz="2400" b="1" i="1" kern="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использования результатов процедур оценки качества образования к постановке задач развития: совместное решение </a:t>
            </a:r>
            <a:r>
              <a:rPr lang="ru-RU" altLang="ru-RU" sz="2400" b="1" i="1" kern="0" dirty="0" smtClean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проблем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09824" y="4050832"/>
            <a:ext cx="9267825" cy="2289809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Петрозаводский городской округ </a:t>
            </a:r>
          </a:p>
          <a:p>
            <a:pPr algn="r"/>
            <a:r>
              <a:rPr lang="ru-RU" dirty="0" smtClean="0"/>
              <a:t>08 февраля 2024 </a:t>
            </a:r>
            <a:r>
              <a:rPr lang="ru-RU" dirty="0"/>
              <a:t>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47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50" y="624110"/>
            <a:ext cx="11563350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Соответствие аттестационных и текущих отметок 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НОО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371475" y="2390776"/>
          <a:ext cx="5695950" cy="4467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ООО математика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81750" y="2622784"/>
            <a:ext cx="5667375" cy="400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36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62708" y="-64179"/>
            <a:ext cx="1162929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планируемых результатов (в % от числа участников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53915" y="1972703"/>
            <a:ext cx="6378190" cy="576262"/>
          </a:xfrm>
        </p:spPr>
        <p:txBody>
          <a:bodyPr/>
          <a:lstStyle/>
          <a:p>
            <a:r>
              <a:rPr lang="ru-RU" dirty="0"/>
              <a:t>4 класс математика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49494" y="2773604"/>
            <a:ext cx="5613156" cy="3588613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4 класс русский язык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057900" y="2546349"/>
          <a:ext cx="5715000" cy="3815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7146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8337"/>
            <a:ext cx="11514666" cy="132080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Способы, приемы и формы повышения объективности проведения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 ОКО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474" y="1720516"/>
            <a:ext cx="12011526" cy="5092860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общественных и независимых наблюдателей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процедур ОКО в соответствии с Порядком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контроля организации и проведения процедур, определение контрольных групп ОО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работ (совместная, независимая (внешняя), перекрестная, уровневая, соответствующая критериям оценивания)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организаторов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обучение специалистов стандартизированному оцениванию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 с родителями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мотивации для завышения баллов. Создание условий для заинтересованности ОО в получении объективных результатов для своей дальнейшей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качества образования - источник  объективной информации для анализа на уровне образовательной организации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8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9616" y="0"/>
            <a:ext cx="11623430" cy="1905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Использование результатов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24254" y="2031024"/>
            <a:ext cx="6307851" cy="514713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конкретных ситуаций (метод кейсов, метод ситуационного анализа) — техника, использующая описание реальных ситуаций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39616" y="2971800"/>
            <a:ext cx="6492489" cy="3613638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 1 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решения по использованию результатов ВПР  для организации работы с обучающимися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  2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решения по использованию результатов ВПР для организации работы с учителями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  3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решения по использованию результатов ВПР для организации работы с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 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решения по использованию результатов ВПР для организации работы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административной командой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4494871" cy="57626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анализа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7350369" y="3138854"/>
            <a:ext cx="4155262" cy="313006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ВПР по предмету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планируемых результатов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по отметкам за ВПР по учебному предмету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отметок, полученных на ВПР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45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Карта управленческих решений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10405306"/>
              </p:ext>
            </p:extLst>
          </p:nvPr>
        </p:nvGraphicFramePr>
        <p:xfrm>
          <a:off x="193433" y="1397977"/>
          <a:ext cx="11799275" cy="4716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344">
                  <a:extLst>
                    <a:ext uri="{9D8B030D-6E8A-4147-A177-3AD203B41FA5}">
                      <a16:colId xmlns:a16="http://schemas.microsoft.com/office/drawing/2014/main" val="2330921870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07834749"/>
                    </a:ext>
                  </a:extLst>
                </a:gridCol>
                <a:gridCol w="2505808">
                  <a:extLst>
                    <a:ext uri="{9D8B030D-6E8A-4147-A177-3AD203B41FA5}">
                      <a16:colId xmlns:a16="http://schemas.microsoft.com/office/drawing/2014/main" val="3526907350"/>
                    </a:ext>
                  </a:extLst>
                </a:gridCol>
                <a:gridCol w="2642968">
                  <a:extLst>
                    <a:ext uri="{9D8B030D-6E8A-4147-A177-3AD203B41FA5}">
                      <a16:colId xmlns:a16="http://schemas.microsoft.com/office/drawing/2014/main" val="1558481911"/>
                    </a:ext>
                  </a:extLst>
                </a:gridCol>
                <a:gridCol w="2359855">
                  <a:extLst>
                    <a:ext uri="{9D8B030D-6E8A-4147-A177-3AD203B41FA5}">
                      <a16:colId xmlns:a16="http://schemas.microsoft.com/office/drawing/2014/main" val="481390670"/>
                    </a:ext>
                  </a:extLst>
                </a:gridCol>
              </a:tblGrid>
              <a:tr h="23387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 для анализа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Проблемы, выявленные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ходе анализа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Задачи, которые необходимо решить для повышения качества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обученности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Пути решения проблемы (рассмотрение со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стороны обучающегося, учителя, родителя, административной команды)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внутришкольного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контроля (направления, формы, периодичность)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116407"/>
                  </a:ext>
                </a:extLst>
              </a:tr>
              <a:tr h="44853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Достижение планируемых результатов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437453"/>
                  </a:ext>
                </a:extLst>
              </a:tr>
              <a:tr h="44853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Статистика по отметкам за ВПР по учебному предмету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72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524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12192000" cy="5184576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 в нашей работе – качество образования. Мы можем улучшать школы, создавать идеальные условия, но если там нет высокого уровня обучения, никакого смысла в наших усилиях нет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региону и школе необходимо точечно прорабатывать все неусвоенные темы и предотвратить накопление слабых звеньев в цепи знаний к моменту единого государственного экзамена» 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С. Кравцов,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просвещения Российской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96214" y="288525"/>
            <a:ext cx="7807734" cy="39571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Единая система оценки качества образования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39516121"/>
              </p:ext>
            </p:extLst>
          </p:nvPr>
        </p:nvGraphicFramePr>
        <p:xfrm>
          <a:off x="2351480" y="1567543"/>
          <a:ext cx="5502110" cy="439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7695309" y="979715"/>
            <a:ext cx="4340584" cy="3204375"/>
            <a:chOff x="3730489" y="1152384"/>
            <a:chExt cx="3405342" cy="2334189"/>
          </a:xfrm>
        </p:grpSpPr>
        <p:sp>
          <p:nvSpPr>
            <p:cNvPr id="11" name="Фигура, имеющая форму буквы L 10"/>
            <p:cNvSpPr/>
            <p:nvPr/>
          </p:nvSpPr>
          <p:spPr>
            <a:xfrm rot="5400000">
              <a:off x="4175357" y="1680115"/>
              <a:ext cx="597242" cy="993798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4122863" y="2050431"/>
              <a:ext cx="1222641" cy="1436142"/>
            </a:xfrm>
            <a:custGeom>
              <a:avLst/>
              <a:gdLst>
                <a:gd name="connsiteX0" fmla="*/ 0 w 897206"/>
                <a:gd name="connsiteY0" fmla="*/ 0 h 2695477"/>
                <a:gd name="connsiteX1" fmla="*/ 897206 w 897206"/>
                <a:gd name="connsiteY1" fmla="*/ 0 h 2695477"/>
                <a:gd name="connsiteX2" fmla="*/ 897206 w 897206"/>
                <a:gd name="connsiteY2" fmla="*/ 2695477 h 2695477"/>
                <a:gd name="connsiteX3" fmla="*/ 0 w 897206"/>
                <a:gd name="connsiteY3" fmla="*/ 2695477 h 2695477"/>
                <a:gd name="connsiteX4" fmla="*/ 0 w 897206"/>
                <a:gd name="connsiteY4" fmla="*/ 0 h 2695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206" h="2695477">
                  <a:moveTo>
                    <a:pt x="0" y="0"/>
                  </a:moveTo>
                  <a:lnTo>
                    <a:pt x="897206" y="0"/>
                  </a:lnTo>
                  <a:lnTo>
                    <a:pt x="897206" y="2695477"/>
                  </a:lnTo>
                  <a:lnTo>
                    <a:pt x="0" y="269547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89" tIns="39189" rIns="39189" bIns="39189" numCol="1" spcCol="1270" anchor="t" anchorCtr="0">
              <a:noAutofit/>
            </a:bodyPr>
            <a:lstStyle/>
            <a:p>
              <a:pPr defTabSz="45719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tx1"/>
                  </a:solidFill>
                </a:rPr>
                <a:t>Федеральная система оценки качества (мониторинги, ВПР, НИКО, </a:t>
              </a:r>
            </a:p>
            <a:p>
              <a:pPr defTabSz="45719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tx1"/>
                  </a:solidFill>
                </a:rPr>
                <a:t>ГИА-11)</a:t>
              </a:r>
            </a:p>
          </p:txBody>
        </p:sp>
        <p:sp>
          <p:nvSpPr>
            <p:cNvPr id="13" name="Равнобедренный треугольник 12"/>
            <p:cNvSpPr/>
            <p:nvPr/>
          </p:nvSpPr>
          <p:spPr>
            <a:xfrm>
              <a:off x="4865094" y="1656390"/>
              <a:ext cx="169284" cy="169284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Фигура, имеющая форму буквы L 13"/>
            <p:cNvSpPr/>
            <p:nvPr/>
          </p:nvSpPr>
          <p:spPr>
            <a:xfrm rot="5400000">
              <a:off x="5320693" y="954106"/>
              <a:ext cx="597242" cy="993798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5345504" y="1233316"/>
              <a:ext cx="1667915" cy="2119483"/>
            </a:xfrm>
            <a:custGeom>
              <a:avLst/>
              <a:gdLst>
                <a:gd name="connsiteX0" fmla="*/ 0 w 1216477"/>
                <a:gd name="connsiteY0" fmla="*/ 0 h 1706990"/>
                <a:gd name="connsiteX1" fmla="*/ 1216477 w 1216477"/>
                <a:gd name="connsiteY1" fmla="*/ 0 h 1706990"/>
                <a:gd name="connsiteX2" fmla="*/ 1216477 w 1216477"/>
                <a:gd name="connsiteY2" fmla="*/ 1706990 h 1706990"/>
                <a:gd name="connsiteX3" fmla="*/ 0 w 1216477"/>
                <a:gd name="connsiteY3" fmla="*/ 1706990 h 1706990"/>
                <a:gd name="connsiteX4" fmla="*/ 0 w 1216477"/>
                <a:gd name="connsiteY4" fmla="*/ 0 h 17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6477" h="1706990">
                  <a:moveTo>
                    <a:pt x="0" y="0"/>
                  </a:moveTo>
                  <a:lnTo>
                    <a:pt x="1216477" y="0"/>
                  </a:lnTo>
                  <a:lnTo>
                    <a:pt x="1216477" y="1706990"/>
                  </a:lnTo>
                  <a:lnTo>
                    <a:pt x="0" y="170699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89" tIns="39189" rIns="39189" bIns="39189" numCol="1" spcCol="1270" anchor="t" anchorCtr="0">
              <a:noAutofit/>
            </a:bodyPr>
            <a:lstStyle/>
            <a:p>
              <a:pPr defTabSz="45719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29" dirty="0"/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3730489" y="2092372"/>
              <a:ext cx="169284" cy="169284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6238625" y="1326508"/>
              <a:ext cx="897206" cy="786454"/>
            </a:xfrm>
            <a:custGeom>
              <a:avLst/>
              <a:gdLst>
                <a:gd name="connsiteX0" fmla="*/ 0 w 897206"/>
                <a:gd name="connsiteY0" fmla="*/ 0 h 786454"/>
                <a:gd name="connsiteX1" fmla="*/ 897206 w 897206"/>
                <a:gd name="connsiteY1" fmla="*/ 0 h 786454"/>
                <a:gd name="connsiteX2" fmla="*/ 897206 w 897206"/>
                <a:gd name="connsiteY2" fmla="*/ 786454 h 786454"/>
                <a:gd name="connsiteX3" fmla="*/ 0 w 897206"/>
                <a:gd name="connsiteY3" fmla="*/ 786454 h 786454"/>
                <a:gd name="connsiteX4" fmla="*/ 0 w 897206"/>
                <a:gd name="connsiteY4" fmla="*/ 0 h 786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206" h="786454">
                  <a:moveTo>
                    <a:pt x="0" y="0"/>
                  </a:moveTo>
                  <a:lnTo>
                    <a:pt x="897206" y="0"/>
                  </a:lnTo>
                  <a:lnTo>
                    <a:pt x="897206" y="786454"/>
                  </a:lnTo>
                  <a:lnTo>
                    <a:pt x="0" y="7864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189" tIns="39189" rIns="39189" bIns="39189" numCol="1" spcCol="1270" anchor="t" anchorCtr="0">
              <a:noAutofit/>
            </a:bodyPr>
            <a:lstStyle/>
            <a:p>
              <a:pPr defTabSz="45719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29"/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4801" y="4382168"/>
            <a:ext cx="2797860" cy="23135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6814" y="4365412"/>
            <a:ext cx="2676021" cy="23033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8068" y="837880"/>
            <a:ext cx="88362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Цель проведения оценочных </a:t>
            </a:r>
            <a:r>
              <a:rPr lang="ru-RU" b="1" dirty="0" smtClean="0"/>
              <a:t>процедур: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развитие </a:t>
            </a:r>
            <a:r>
              <a:rPr lang="ru-RU" b="1" dirty="0"/>
              <a:t>единого образовательного пространства в Российской </a:t>
            </a:r>
            <a:r>
              <a:rPr lang="ru-RU" b="1" dirty="0" smtClean="0"/>
              <a:t>Федерации</a:t>
            </a:r>
            <a:r>
              <a:rPr lang="ru-RU" b="1" dirty="0"/>
              <a:t>;</a:t>
            </a:r>
            <a:endParaRPr lang="ru-RU" b="1" dirty="0" smtClean="0"/>
          </a:p>
          <a:p>
            <a:pPr marL="285750" indent="-285750">
              <a:buFontTx/>
              <a:buChar char="-"/>
            </a:pPr>
            <a:r>
              <a:rPr lang="ru-RU" b="1" dirty="0" smtClean="0"/>
              <a:t>совершенствование </a:t>
            </a:r>
            <a:r>
              <a:rPr lang="ru-RU" b="1" dirty="0"/>
              <a:t>общероссийской системы оценки качества образования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7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32085" y="624110"/>
            <a:ext cx="10348545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Федеральные государственные образовательные стандарты включают в себя требования к: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10119620" cy="2394786"/>
          </a:xfrm>
        </p:spPr>
        <p:txBody>
          <a:bodyPr>
            <a:noAutofit/>
          </a:bodyPr>
          <a:lstStyle/>
          <a:p>
            <a:r>
              <a:rPr lang="ru-RU" sz="2400" dirty="0"/>
              <a:t>структуре 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r>
              <a:rPr lang="ru-RU" sz="2400" dirty="0"/>
              <a:t>условиям реализации основных образовательных программ, в том числе кадровым, финансовым, материально-техническим условиям;</a:t>
            </a:r>
          </a:p>
          <a:p>
            <a:r>
              <a:rPr lang="ru-RU" sz="2400" b="1" dirty="0"/>
              <a:t>результатам освоения основных образовательных </a:t>
            </a:r>
            <a:r>
              <a:rPr lang="ru-RU" sz="2400" b="1" dirty="0" smtClean="0"/>
              <a:t>программ</a:t>
            </a:r>
            <a:endParaRPr lang="ru-RU" sz="2400" b="1" dirty="0"/>
          </a:p>
          <a:p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760721" y="5378335"/>
            <a:ext cx="5968538" cy="12053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часть 3 статьи 11 Федерального закона от 29.12.2012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№ </a:t>
            </a:r>
            <a:r>
              <a:rPr lang="ru-RU" dirty="0"/>
              <a:t>273-ФЗ «Об образовании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1203357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" y="0"/>
            <a:ext cx="11019295" cy="93726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Направления анализа и анализируемые аспекты 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436183"/>
              </p:ext>
            </p:extLst>
          </p:nvPr>
        </p:nvGraphicFramePr>
        <p:xfrm>
          <a:off x="0" y="542440"/>
          <a:ext cx="12191999" cy="6461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3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Анализируемые аспекты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Объективность оценки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образовательных результатов в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ОО с признаками необъективной оценки образовательных результатов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Объективность проведения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оценочных 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 обеспечения объективности проведения</a:t>
                      </a:r>
                      <a:r>
                        <a:rPr lang="en-US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Сравнение показателей объективности оценочных процедур по отдельным процедурам, по годам, по средним показателям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РК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массового образования в разрезе учебных предметов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устойчивых средних результатов по различным предметам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 массового образования в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разрезе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оценочных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процедур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устойчивых средних результатов обучающимися в рамках различных оценочных процедур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обязательного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минимума базовой подготовки в разрезе учебных предметов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Характеристики групп участников оценочных процедур с низкими результатами по учебным предметам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4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обязательного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минимума базовой подготовки в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разрезе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оценочных процедур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Характеристики групп участников с низкими результатами в различных оценочных процедурах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7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Сопоставление</a:t>
                      </a:r>
                      <a:r>
                        <a:rPr lang="ru-RU" sz="15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результатов ВПР с другими оценочными процедурами (ГИА – 9 и ГИА – 11) и промежуточной аттестации обучающихся;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информации</a:t>
                      </a:r>
                      <a:r>
                        <a:rPr lang="ru-RU" sz="15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выпускниках, претендовавших на аттестат с отличием и медаль «За особые успехи в учении», но не подтвердивших результатами ГИА;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профессиональных дефицитов педагогических работников</a:t>
                      </a:r>
                      <a:r>
                        <a:rPr lang="ru-RU" sz="15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(прохождение курсов повышения квалификации по учебным предметам,</a:t>
                      </a:r>
                      <a:r>
                        <a:rPr lang="ru-RU" sz="15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том числе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5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критериальному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оцениванию ВПР</a:t>
                      </a:r>
                      <a:r>
                        <a:rPr lang="ru-RU" sz="15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др.)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Достижение устойчивых средних результатов по </a:t>
                      </a:r>
                      <a:r>
                        <a:rPr lang="ru-RU" sz="1500" b="1" i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учебным предметам</a:t>
                      </a:r>
                      <a:endParaRPr lang="ru-RU" sz="15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0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702" y="365760"/>
            <a:ext cx="11471782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Распределение школ с низкими результатами </a:t>
            </a:r>
            <a:r>
              <a:rPr lang="ru-RU" dirty="0" smtClean="0"/>
              <a:t>обучения</a:t>
            </a:r>
            <a:endParaRPr lang="ru-RU" sz="22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13666002"/>
              </p:ext>
            </p:extLst>
          </p:nvPr>
        </p:nvGraphicFramePr>
        <p:xfrm>
          <a:off x="304797" y="1743075"/>
          <a:ext cx="5829302" cy="4991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329">
                  <a:extLst>
                    <a:ext uri="{9D8B030D-6E8A-4147-A177-3AD203B41FA5}">
                      <a16:colId xmlns:a16="http://schemas.microsoft.com/office/drawing/2014/main" val="1517615207"/>
                    </a:ext>
                  </a:extLst>
                </a:gridCol>
                <a:gridCol w="1152443">
                  <a:extLst>
                    <a:ext uri="{9D8B030D-6E8A-4147-A177-3AD203B41FA5}">
                      <a16:colId xmlns:a16="http://schemas.microsoft.com/office/drawing/2014/main" val="1907263327"/>
                    </a:ext>
                  </a:extLst>
                </a:gridCol>
                <a:gridCol w="1046285">
                  <a:extLst>
                    <a:ext uri="{9D8B030D-6E8A-4147-A177-3AD203B41FA5}">
                      <a16:colId xmlns:a16="http://schemas.microsoft.com/office/drawing/2014/main" val="416847229"/>
                    </a:ext>
                  </a:extLst>
                </a:gridCol>
                <a:gridCol w="839502">
                  <a:extLst>
                    <a:ext uri="{9D8B030D-6E8A-4147-A177-3AD203B41FA5}">
                      <a16:colId xmlns:a16="http://schemas.microsoft.com/office/drawing/2014/main" val="2887438153"/>
                    </a:ext>
                  </a:extLst>
                </a:gridCol>
                <a:gridCol w="1012743">
                  <a:extLst>
                    <a:ext uri="{9D8B030D-6E8A-4147-A177-3AD203B41FA5}">
                      <a16:colId xmlns:a16="http://schemas.microsoft.com/office/drawing/2014/main" val="1032413993"/>
                    </a:ext>
                  </a:extLst>
                </a:gridCol>
              </a:tblGrid>
              <a:tr h="922536"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78649"/>
                  </a:ext>
                </a:extLst>
              </a:tr>
              <a:tr h="156429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Петрозаводский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городской округ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(18%)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 (31%)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(38%)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(30,7)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726176"/>
                  </a:ext>
                </a:extLst>
              </a:tr>
              <a:tr h="113412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по РК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278270"/>
                  </a:ext>
                </a:extLst>
              </a:tr>
              <a:tr h="137014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от РК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089394"/>
                  </a:ext>
                </a:extLst>
              </a:tr>
            </a:tbl>
          </a:graphicData>
        </a:graphic>
      </p:graphicFrame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305550" y="1743076"/>
          <a:ext cx="5786187" cy="4895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6187">
                  <a:extLst>
                    <a:ext uri="{9D8B030D-6E8A-4147-A177-3AD203B41FA5}">
                      <a16:colId xmlns:a16="http://schemas.microsoft.com/office/drawing/2014/main" val="539209861"/>
                    </a:ext>
                  </a:extLst>
                </a:gridCol>
              </a:tblGrid>
              <a:tr h="4548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Вызовы/дефициты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913493"/>
                  </a:ext>
                </a:extLst>
              </a:tr>
              <a:tr h="844151"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управленческих механизмов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829476"/>
                  </a:ext>
                </a:extLst>
              </a:tr>
              <a:tr h="844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особенности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036895"/>
                  </a:ext>
                </a:extLst>
              </a:tr>
              <a:tr h="84415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Ресурсное, материально-техническое, кадровое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оснащение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281572"/>
                  </a:ext>
                </a:extLst>
              </a:tr>
              <a:tr h="477129"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Педагогико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-методический потенциал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653105"/>
                  </a:ext>
                </a:extLst>
              </a:tr>
              <a:tr h="47712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 контингента обучающихся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26007"/>
                  </a:ext>
                </a:extLst>
              </a:tr>
              <a:tr h="47712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  рисков школьной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291415"/>
                  </a:ext>
                </a:extLst>
              </a:tr>
              <a:tr h="477129"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560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30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809" y="0"/>
            <a:ext cx="5679829" cy="7240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</a:t>
            </a:r>
            <a:r>
              <a:rPr lang="ru-RU" dirty="0"/>
              <a:t>ВПР в 2023 году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74845877"/>
              </p:ext>
            </p:extLst>
          </p:nvPr>
        </p:nvGraphicFramePr>
        <p:xfrm>
          <a:off x="158264" y="724082"/>
          <a:ext cx="5644658" cy="31181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5627">
                  <a:extLst>
                    <a:ext uri="{9D8B030D-6E8A-4147-A177-3AD203B41FA5}">
                      <a16:colId xmlns:a16="http://schemas.microsoft.com/office/drawing/2014/main" val="2087163450"/>
                    </a:ext>
                  </a:extLst>
                </a:gridCol>
                <a:gridCol w="1185202">
                  <a:extLst>
                    <a:ext uri="{9D8B030D-6E8A-4147-A177-3AD203B41FA5}">
                      <a16:colId xmlns:a16="http://schemas.microsoft.com/office/drawing/2014/main" val="1323221488"/>
                    </a:ext>
                  </a:extLst>
                </a:gridCol>
                <a:gridCol w="1185202">
                  <a:extLst>
                    <a:ext uri="{9D8B030D-6E8A-4147-A177-3AD203B41FA5}">
                      <a16:colId xmlns:a16="http://schemas.microsoft.com/office/drawing/2014/main" val="3015016880"/>
                    </a:ext>
                  </a:extLst>
                </a:gridCol>
                <a:gridCol w="1125414">
                  <a:extLst>
                    <a:ext uri="{9D8B030D-6E8A-4147-A177-3AD203B41FA5}">
                      <a16:colId xmlns:a16="http://schemas.microsoft.com/office/drawing/2014/main" val="4212921268"/>
                    </a:ext>
                  </a:extLst>
                </a:gridCol>
                <a:gridCol w="1083213">
                  <a:extLst>
                    <a:ext uri="{9D8B030D-6E8A-4147-A177-3AD203B41FA5}">
                      <a16:colId xmlns:a16="http://schemas.microsoft.com/office/drawing/2014/main" val="4084131135"/>
                    </a:ext>
                  </a:extLst>
                </a:gridCol>
              </a:tblGrid>
              <a:tr h="103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4923426"/>
                  </a:ext>
                </a:extLst>
              </a:tr>
              <a:tr h="103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8096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8309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9183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4014102"/>
                  </a:ext>
                </a:extLst>
              </a:tr>
              <a:tr h="103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9693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10072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8059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2289388"/>
                  </a:ext>
                </a:extLst>
              </a:tr>
            </a:tbl>
          </a:graphicData>
        </a:graphic>
      </p:graphicFrame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33615894"/>
              </p:ext>
            </p:extLst>
          </p:nvPr>
        </p:nvGraphicFramePr>
        <p:xfrm>
          <a:off x="5899638" y="105508"/>
          <a:ext cx="6292363" cy="3809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385">
                  <a:extLst>
                    <a:ext uri="{9D8B030D-6E8A-4147-A177-3AD203B41FA5}">
                      <a16:colId xmlns:a16="http://schemas.microsoft.com/office/drawing/2014/main" val="778604080"/>
                    </a:ext>
                  </a:extLst>
                </a:gridCol>
                <a:gridCol w="281354">
                  <a:extLst>
                    <a:ext uri="{9D8B030D-6E8A-4147-A177-3AD203B41FA5}">
                      <a16:colId xmlns:a16="http://schemas.microsoft.com/office/drawing/2014/main" val="3061857290"/>
                    </a:ext>
                  </a:extLst>
                </a:gridCol>
                <a:gridCol w="579784">
                  <a:extLst>
                    <a:ext uri="{9D8B030D-6E8A-4147-A177-3AD203B41FA5}">
                      <a16:colId xmlns:a16="http://schemas.microsoft.com/office/drawing/2014/main" val="2891366301"/>
                    </a:ext>
                  </a:extLst>
                </a:gridCol>
                <a:gridCol w="544748">
                  <a:extLst>
                    <a:ext uri="{9D8B030D-6E8A-4147-A177-3AD203B41FA5}">
                      <a16:colId xmlns:a16="http://schemas.microsoft.com/office/drawing/2014/main" val="443640226"/>
                    </a:ext>
                  </a:extLst>
                </a:gridCol>
                <a:gridCol w="540611">
                  <a:extLst>
                    <a:ext uri="{9D8B030D-6E8A-4147-A177-3AD203B41FA5}">
                      <a16:colId xmlns:a16="http://schemas.microsoft.com/office/drawing/2014/main" val="1892082149"/>
                    </a:ext>
                  </a:extLst>
                </a:gridCol>
                <a:gridCol w="549474">
                  <a:extLst>
                    <a:ext uri="{9D8B030D-6E8A-4147-A177-3AD203B41FA5}">
                      <a16:colId xmlns:a16="http://schemas.microsoft.com/office/drawing/2014/main" val="860559347"/>
                    </a:ext>
                  </a:extLst>
                </a:gridCol>
                <a:gridCol w="549474">
                  <a:extLst>
                    <a:ext uri="{9D8B030D-6E8A-4147-A177-3AD203B41FA5}">
                      <a16:colId xmlns:a16="http://schemas.microsoft.com/office/drawing/2014/main" val="702673415"/>
                    </a:ext>
                  </a:extLst>
                </a:gridCol>
                <a:gridCol w="522886">
                  <a:extLst>
                    <a:ext uri="{9D8B030D-6E8A-4147-A177-3AD203B41FA5}">
                      <a16:colId xmlns:a16="http://schemas.microsoft.com/office/drawing/2014/main" val="2668897964"/>
                    </a:ext>
                  </a:extLst>
                </a:gridCol>
                <a:gridCol w="593787">
                  <a:extLst>
                    <a:ext uri="{9D8B030D-6E8A-4147-A177-3AD203B41FA5}">
                      <a16:colId xmlns:a16="http://schemas.microsoft.com/office/drawing/2014/main" val="2342759480"/>
                    </a:ext>
                  </a:extLst>
                </a:gridCol>
                <a:gridCol w="522886">
                  <a:extLst>
                    <a:ext uri="{9D8B030D-6E8A-4147-A177-3AD203B41FA5}">
                      <a16:colId xmlns:a16="http://schemas.microsoft.com/office/drawing/2014/main" val="1705572313"/>
                    </a:ext>
                  </a:extLst>
                </a:gridCol>
                <a:gridCol w="487437">
                  <a:extLst>
                    <a:ext uri="{9D8B030D-6E8A-4147-A177-3AD203B41FA5}">
                      <a16:colId xmlns:a16="http://schemas.microsoft.com/office/drawing/2014/main" val="1828630713"/>
                    </a:ext>
                  </a:extLst>
                </a:gridCol>
                <a:gridCol w="416537">
                  <a:extLst>
                    <a:ext uri="{9D8B030D-6E8A-4147-A177-3AD203B41FA5}">
                      <a16:colId xmlns:a16="http://schemas.microsoft.com/office/drawing/2014/main" val="3938383185"/>
                    </a:ext>
                  </a:extLst>
                </a:gridCol>
              </a:tblGrid>
              <a:tr h="1503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Наименование процедуры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Класс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участников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Количество ОО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Уровень</a:t>
                      </a:r>
                      <a:r>
                        <a:rPr lang="ru-RU" sz="700" baseline="0" dirty="0" smtClean="0">
                          <a:effectLst/>
                        </a:rPr>
                        <a:t>  </a:t>
                      </a:r>
                      <a:r>
                        <a:rPr lang="ru-RU" sz="700" dirty="0" smtClean="0">
                          <a:effectLst/>
                        </a:rPr>
                        <a:t>Успеваемости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Успеваемость РК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Качество </a:t>
                      </a:r>
                      <a:r>
                        <a:rPr lang="ru-RU" sz="700" dirty="0" err="1">
                          <a:effectLst/>
                        </a:rPr>
                        <a:t>обученности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Качество обученности РК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Отметка "2"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Отметка "3"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Отметка "4"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Отметка "5"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vert="vert270" anchor="ctr"/>
                </a:tc>
                <a:extLst>
                  <a:ext uri="{0D108BD9-81ED-4DB2-BD59-A6C34878D82A}">
                    <a16:rowId xmlns:a16="http://schemas.microsoft.com/office/drawing/2014/main" val="4172473345"/>
                  </a:ext>
                </a:extLst>
              </a:tr>
              <a:tr h="719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ВПР-Русский язык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95,5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extLst>
                  <a:ext uri="{0D108BD9-81ED-4DB2-BD59-A6C34878D82A}">
                    <a16:rowId xmlns:a16="http://schemas.microsoft.com/office/drawing/2014/main" val="2366781123"/>
                  </a:ext>
                </a:extLst>
              </a:tr>
              <a:tr h="582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ВПР-математика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98,3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97,85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82,09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79,83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extLst>
                  <a:ext uri="{0D108BD9-81ED-4DB2-BD59-A6C34878D82A}">
                    <a16:rowId xmlns:a16="http://schemas.microsoft.com/office/drawing/2014/main" val="2236233220"/>
                  </a:ext>
                </a:extLst>
              </a:tr>
              <a:tr h="735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ВПР-Окружающий мир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85,64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62" marR="48162" marT="0" marB="0" anchor="b"/>
                </a:tc>
                <a:extLst>
                  <a:ext uri="{0D108BD9-81ED-4DB2-BD59-A6C34878D82A}">
                    <a16:rowId xmlns:a16="http://schemas.microsoft.com/office/drawing/2014/main" val="1422917914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558359"/>
              </p:ext>
            </p:extLst>
          </p:nvPr>
        </p:nvGraphicFramePr>
        <p:xfrm>
          <a:off x="61547" y="3988952"/>
          <a:ext cx="5838088" cy="25379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006">
                  <a:extLst>
                    <a:ext uri="{9D8B030D-6E8A-4147-A177-3AD203B41FA5}">
                      <a16:colId xmlns:a16="http://schemas.microsoft.com/office/drawing/2014/main" val="1842045061"/>
                    </a:ext>
                  </a:extLst>
                </a:gridCol>
                <a:gridCol w="486507">
                  <a:extLst>
                    <a:ext uri="{9D8B030D-6E8A-4147-A177-3AD203B41FA5}">
                      <a16:colId xmlns:a16="http://schemas.microsoft.com/office/drawing/2014/main" val="1637603556"/>
                    </a:ext>
                  </a:extLst>
                </a:gridCol>
                <a:gridCol w="608135">
                  <a:extLst>
                    <a:ext uri="{9D8B030D-6E8A-4147-A177-3AD203B41FA5}">
                      <a16:colId xmlns:a16="http://schemas.microsoft.com/office/drawing/2014/main" val="3021193003"/>
                    </a:ext>
                  </a:extLst>
                </a:gridCol>
                <a:gridCol w="542925">
                  <a:extLst>
                    <a:ext uri="{9D8B030D-6E8A-4147-A177-3AD203B41FA5}">
                      <a16:colId xmlns:a16="http://schemas.microsoft.com/office/drawing/2014/main" val="3916588856"/>
                    </a:ext>
                  </a:extLst>
                </a:gridCol>
                <a:gridCol w="478183">
                  <a:extLst>
                    <a:ext uri="{9D8B030D-6E8A-4147-A177-3AD203B41FA5}">
                      <a16:colId xmlns:a16="http://schemas.microsoft.com/office/drawing/2014/main" val="2375638250"/>
                    </a:ext>
                  </a:extLst>
                </a:gridCol>
                <a:gridCol w="475449">
                  <a:extLst>
                    <a:ext uri="{9D8B030D-6E8A-4147-A177-3AD203B41FA5}">
                      <a16:colId xmlns:a16="http://schemas.microsoft.com/office/drawing/2014/main" val="3256568132"/>
                    </a:ext>
                  </a:extLst>
                </a:gridCol>
                <a:gridCol w="419519">
                  <a:extLst>
                    <a:ext uri="{9D8B030D-6E8A-4147-A177-3AD203B41FA5}">
                      <a16:colId xmlns:a16="http://schemas.microsoft.com/office/drawing/2014/main" val="1500215685"/>
                    </a:ext>
                  </a:extLst>
                </a:gridCol>
                <a:gridCol w="515619">
                  <a:extLst>
                    <a:ext uri="{9D8B030D-6E8A-4147-A177-3AD203B41FA5}">
                      <a16:colId xmlns:a16="http://schemas.microsoft.com/office/drawing/2014/main" val="949202028"/>
                    </a:ext>
                  </a:extLst>
                </a:gridCol>
                <a:gridCol w="468174">
                  <a:extLst>
                    <a:ext uri="{9D8B030D-6E8A-4147-A177-3AD203B41FA5}">
                      <a16:colId xmlns:a16="http://schemas.microsoft.com/office/drawing/2014/main" val="4249468422"/>
                    </a:ext>
                  </a:extLst>
                </a:gridCol>
                <a:gridCol w="426421">
                  <a:extLst>
                    <a:ext uri="{9D8B030D-6E8A-4147-A177-3AD203B41FA5}">
                      <a16:colId xmlns:a16="http://schemas.microsoft.com/office/drawing/2014/main" val="1784394268"/>
                    </a:ext>
                  </a:extLst>
                </a:gridCol>
                <a:gridCol w="426765">
                  <a:extLst>
                    <a:ext uri="{9D8B030D-6E8A-4147-A177-3AD203B41FA5}">
                      <a16:colId xmlns:a16="http://schemas.microsoft.com/office/drawing/2014/main" val="4009915512"/>
                    </a:ext>
                  </a:extLst>
                </a:gridCol>
                <a:gridCol w="573385">
                  <a:extLst>
                    <a:ext uri="{9D8B030D-6E8A-4147-A177-3AD203B41FA5}">
                      <a16:colId xmlns:a16="http://schemas.microsoft.com/office/drawing/2014/main" val="4186056052"/>
                    </a:ext>
                  </a:extLst>
                </a:gridCol>
              </a:tblGrid>
              <a:tr h="8019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процедуры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 РК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обученности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"2"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"3"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"4"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"5"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554054217"/>
                  </a:ext>
                </a:extLst>
              </a:tr>
              <a:tr h="79190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ВПР-Русский язык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05594006"/>
                  </a:ext>
                </a:extLst>
              </a:tr>
              <a:tr h="791903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0761397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336691"/>
              </p:ext>
            </p:extLst>
          </p:nvPr>
        </p:nvGraphicFramePr>
        <p:xfrm>
          <a:off x="5899636" y="4044461"/>
          <a:ext cx="6292365" cy="25379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2139">
                  <a:extLst>
                    <a:ext uri="{9D8B030D-6E8A-4147-A177-3AD203B41FA5}">
                      <a16:colId xmlns:a16="http://schemas.microsoft.com/office/drawing/2014/main" val="2516509101"/>
                    </a:ext>
                  </a:extLst>
                </a:gridCol>
                <a:gridCol w="276225">
                  <a:extLst>
                    <a:ext uri="{9D8B030D-6E8A-4147-A177-3AD203B41FA5}">
                      <a16:colId xmlns:a16="http://schemas.microsoft.com/office/drawing/2014/main" val="2329417822"/>
                    </a:ext>
                  </a:extLst>
                </a:gridCol>
                <a:gridCol w="624254">
                  <a:extLst>
                    <a:ext uri="{9D8B030D-6E8A-4147-A177-3AD203B41FA5}">
                      <a16:colId xmlns:a16="http://schemas.microsoft.com/office/drawing/2014/main" val="2148197013"/>
                    </a:ext>
                  </a:extLst>
                </a:gridCol>
                <a:gridCol w="511879">
                  <a:extLst>
                    <a:ext uri="{9D8B030D-6E8A-4147-A177-3AD203B41FA5}">
                      <a16:colId xmlns:a16="http://schemas.microsoft.com/office/drawing/2014/main" val="2421371022"/>
                    </a:ext>
                  </a:extLst>
                </a:gridCol>
                <a:gridCol w="551990">
                  <a:extLst>
                    <a:ext uri="{9D8B030D-6E8A-4147-A177-3AD203B41FA5}">
                      <a16:colId xmlns:a16="http://schemas.microsoft.com/office/drawing/2014/main" val="130797496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734181401"/>
                    </a:ext>
                  </a:extLst>
                </a:gridCol>
                <a:gridCol w="527539">
                  <a:extLst>
                    <a:ext uri="{9D8B030D-6E8A-4147-A177-3AD203B41FA5}">
                      <a16:colId xmlns:a16="http://schemas.microsoft.com/office/drawing/2014/main" val="4094273851"/>
                    </a:ext>
                  </a:extLst>
                </a:gridCol>
                <a:gridCol w="553915">
                  <a:extLst>
                    <a:ext uri="{9D8B030D-6E8A-4147-A177-3AD203B41FA5}">
                      <a16:colId xmlns:a16="http://schemas.microsoft.com/office/drawing/2014/main" val="2695629759"/>
                    </a:ext>
                  </a:extLst>
                </a:gridCol>
                <a:gridCol w="553915">
                  <a:extLst>
                    <a:ext uri="{9D8B030D-6E8A-4147-A177-3AD203B41FA5}">
                      <a16:colId xmlns:a16="http://schemas.microsoft.com/office/drawing/2014/main" val="362585066"/>
                    </a:ext>
                  </a:extLst>
                </a:gridCol>
                <a:gridCol w="545123">
                  <a:extLst>
                    <a:ext uri="{9D8B030D-6E8A-4147-A177-3AD203B41FA5}">
                      <a16:colId xmlns:a16="http://schemas.microsoft.com/office/drawing/2014/main" val="3202504403"/>
                    </a:ext>
                  </a:extLst>
                </a:gridCol>
                <a:gridCol w="474785">
                  <a:extLst>
                    <a:ext uri="{9D8B030D-6E8A-4147-A177-3AD203B41FA5}">
                      <a16:colId xmlns:a16="http://schemas.microsoft.com/office/drawing/2014/main" val="957211509"/>
                    </a:ext>
                  </a:extLst>
                </a:gridCol>
                <a:gridCol w="419101">
                  <a:extLst>
                    <a:ext uri="{9D8B030D-6E8A-4147-A177-3AD203B41FA5}">
                      <a16:colId xmlns:a16="http://schemas.microsoft.com/office/drawing/2014/main" val="2213474125"/>
                    </a:ext>
                  </a:extLst>
                </a:gridCol>
              </a:tblGrid>
              <a:tr h="13012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ВПР-Математика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93526350"/>
                  </a:ext>
                </a:extLst>
              </a:tr>
              <a:tr h="123664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2357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84,9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90260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349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0339" y="0"/>
            <a:ext cx="11966330" cy="5890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ВПР основного общего образования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276224" y="589085"/>
          <a:ext cx="11915775" cy="6268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429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0575" y="624110"/>
            <a:ext cx="11334750" cy="1280890"/>
          </a:xfrm>
        </p:spPr>
        <p:txBody>
          <a:bodyPr/>
          <a:lstStyle/>
          <a:p>
            <a:r>
              <a:rPr lang="ru-RU" dirty="0"/>
              <a:t>Распределение первичных баллов по русскому языку в 4 классе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088874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2191</TotalTime>
  <Words>856</Words>
  <Application>Microsoft Office PowerPoint</Application>
  <PresentationFormat>Широкоэкранный</PresentationFormat>
  <Paragraphs>301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 От анализа до  использования результатов процедур оценки качества образования к постановке задач развития: совместное решение проблем</vt:lpstr>
      <vt:lpstr>Презентация PowerPoint</vt:lpstr>
      <vt:lpstr>Единая система оценки качества образования</vt:lpstr>
      <vt:lpstr>Федеральные государственные образовательные стандарты включают в себя требования к: </vt:lpstr>
      <vt:lpstr>Направления анализа и анализируемые аспекты </vt:lpstr>
      <vt:lpstr> Распределение школ с низкими результатами обучения</vt:lpstr>
      <vt:lpstr>Результаты ВПР в 2023 году </vt:lpstr>
      <vt:lpstr>Результаты ВПР основного общего образования</vt:lpstr>
      <vt:lpstr>Распределение первичных баллов по русскому языку в 4 классе</vt:lpstr>
      <vt:lpstr>Соответствие аттестационных и текущих отметок </vt:lpstr>
      <vt:lpstr> Достижение планируемых результатов (в % от числа участников) </vt:lpstr>
      <vt:lpstr>Способы, приемы и формы повышения объективности проведения  процедур ОКО</vt:lpstr>
      <vt:lpstr>Использование результатов</vt:lpstr>
      <vt:lpstr>Карта управленческих решений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Совершенствование муниципальной системы образования на основе анализа и использования результатов оценочных процедур качества образования</dc:title>
  <dc:creator>Светлана Червова</dc:creator>
  <cp:lastModifiedBy>Червова Светлана</cp:lastModifiedBy>
  <cp:revision>151</cp:revision>
  <cp:lastPrinted>2024-02-07T13:43:43Z</cp:lastPrinted>
  <dcterms:created xsi:type="dcterms:W3CDTF">2019-02-24T09:26:22Z</dcterms:created>
  <dcterms:modified xsi:type="dcterms:W3CDTF">2024-11-15T08:53:21Z</dcterms:modified>
</cp:coreProperties>
</file>